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310" r:id="rId3"/>
    <p:sldId id="337" r:id="rId4"/>
    <p:sldId id="338" r:id="rId5"/>
    <p:sldId id="321" r:id="rId6"/>
    <p:sldId id="320" r:id="rId7"/>
    <p:sldId id="339" r:id="rId8"/>
    <p:sldId id="290" r:id="rId9"/>
    <p:sldId id="322" r:id="rId10"/>
    <p:sldId id="328" r:id="rId11"/>
    <p:sldId id="301" r:id="rId12"/>
    <p:sldId id="342" r:id="rId13"/>
    <p:sldId id="316" r:id="rId14"/>
    <p:sldId id="288" r:id="rId15"/>
    <p:sldId id="329" r:id="rId16"/>
    <p:sldId id="298" r:id="rId17"/>
    <p:sldId id="311" r:id="rId18"/>
    <p:sldId id="299" r:id="rId19"/>
    <p:sldId id="302" r:id="rId20"/>
    <p:sldId id="332" r:id="rId21"/>
    <p:sldId id="330" r:id="rId22"/>
    <p:sldId id="333" r:id="rId23"/>
    <p:sldId id="334" r:id="rId24"/>
    <p:sldId id="289" r:id="rId25"/>
    <p:sldId id="343" r:id="rId26"/>
    <p:sldId id="335" r:id="rId27"/>
    <p:sldId id="280" r:id="rId28"/>
    <p:sldId id="336" r:id="rId29"/>
    <p:sldId id="309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FFCC"/>
    <a:srgbClr val="FFFF99"/>
    <a:srgbClr val="FFFF66"/>
    <a:srgbClr val="00FF00"/>
    <a:srgbClr val="FF9900"/>
    <a:srgbClr val="66FF66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86975" autoAdjust="0"/>
  </p:normalViewPr>
  <p:slideViewPr>
    <p:cSldViewPr>
      <p:cViewPr>
        <p:scale>
          <a:sx n="66" d="100"/>
          <a:sy n="66" d="100"/>
        </p:scale>
        <p:origin x="-1458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56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2A9A08-85BF-4BBF-8FBB-4144135BF55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06114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9A08-85BF-4BBF-8FBB-4144135BF551}" type="slidenum">
              <a:rPr lang="en-US" altLang="zh-CN" smtClean="0"/>
              <a:pPr/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812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9A08-85BF-4BBF-8FBB-4144135BF551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0622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9A08-85BF-4BBF-8FBB-4144135BF551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0622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9A08-85BF-4BBF-8FBB-4144135BF551}" type="slidenum">
              <a:rPr lang="en-US" altLang="zh-CN" smtClean="0"/>
              <a:pPr/>
              <a:t>26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062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FS-BGP, THU, Networking 2012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49C02-7E9D-435E-B029-E708555C0B9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451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D5A-7F0E-4502-8197-7A2C1AAF861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97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E6BE9-6C14-4A9E-B875-793A09C758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529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F637A1-12A6-44B5-A8D4-7145A923ED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1794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8919AB-CC96-4622-83C7-ECA1FBF77F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238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FS-BGP, THU, Networking 2012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8C153-771C-4C02-A527-E5D7EB0853F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066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FS-BGP, THU, Networking 2012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5D141-270E-41E6-B471-3D61D9CC7D1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734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FA14C-EF4E-4AD5-B348-8AEAC1D954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939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24CA9-EE70-4202-9F36-3DF08C8539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458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B96C0-C55A-47E6-8BDA-A6D595E5D4C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601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41B16-551F-44A8-AB37-FB3058C3D63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332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EF669-B756-44EE-8D89-7CE0D734746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724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77A4B-118B-4F6D-9F44-0D738E417C8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623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altLang="zh-CN" smtClean="0"/>
              <a:t>22 May, 2012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altLang="zh-CN" dirty="0" smtClean="0"/>
              <a:t>FS-BGP, THU, Networking 2012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8C1E6B67-CC6E-4845-9B3E-C40A5219A374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438377" y="1519238"/>
            <a:ext cx="8280400" cy="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439078" y="6194332"/>
            <a:ext cx="8280400" cy="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黑体" pitchFamily="49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 pitchFamily="66" charset="0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altLang="zh-CN" dirty="0" smtClean="0"/>
              <a:t>Sign </a:t>
            </a:r>
            <a:r>
              <a:rPr lang="en-US" altLang="zh-CN" dirty="0"/>
              <a:t>What You Really Care </a:t>
            </a:r>
            <a:r>
              <a:rPr lang="en-US" altLang="zh-CN" dirty="0" smtClean="0"/>
              <a:t>About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/>
              <a:t>- $</a:t>
            </a:r>
            <a:r>
              <a:rPr lang="en-US" altLang="zh-CN" sz="4000" dirty="0" err="1" smtClean="0"/>
              <a:t>ecure</a:t>
            </a:r>
            <a:r>
              <a:rPr lang="en-US" altLang="zh-CN" sz="4000" dirty="0" smtClean="0"/>
              <a:t> </a:t>
            </a:r>
            <a:r>
              <a:rPr lang="en-US" altLang="zh-CN" sz="4000" dirty="0"/>
              <a:t>BGP AS Paths Efficiently</a:t>
            </a:r>
            <a:endParaRPr lang="en-US" altLang="zh-CN" sz="4000" b="1" dirty="0">
              <a:solidFill>
                <a:srgbClr val="0000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zh-CN" sz="2400" dirty="0"/>
          </a:p>
          <a:p>
            <a:pPr>
              <a:lnSpc>
                <a:spcPct val="90000"/>
              </a:lnSpc>
            </a:pPr>
            <a:r>
              <a:rPr lang="en-US" altLang="zh-CN" sz="2000" b="1" dirty="0" smtClean="0"/>
              <a:t>Yang Xiang</a:t>
            </a:r>
            <a:r>
              <a:rPr lang="en-US" altLang="zh-CN" sz="2000" dirty="0">
                <a:solidFill>
                  <a:srgbClr val="0000FF"/>
                </a:solidFill>
              </a:rPr>
              <a:t> </a:t>
            </a:r>
            <a:r>
              <a:rPr lang="en-US" altLang="zh-CN" sz="2000" dirty="0" smtClean="0"/>
              <a:t>        </a:t>
            </a:r>
            <a:r>
              <a:rPr lang="en-US" altLang="zh-CN" sz="2000" dirty="0" err="1" smtClean="0"/>
              <a:t>Zhiliang</a:t>
            </a:r>
            <a:r>
              <a:rPr lang="en-US" altLang="zh-CN" sz="2000" dirty="0" smtClean="0"/>
              <a:t> Wang </a:t>
            </a:r>
          </a:p>
          <a:p>
            <a:pPr>
              <a:lnSpc>
                <a:spcPct val="90000"/>
              </a:lnSpc>
            </a:pPr>
            <a:r>
              <a:rPr lang="en-US" altLang="zh-CN" sz="2000" dirty="0" err="1" smtClean="0"/>
              <a:t>Jianping</a:t>
            </a:r>
            <a:r>
              <a:rPr lang="en-US" altLang="zh-CN" sz="2000" dirty="0" smtClean="0"/>
              <a:t> Wu         </a:t>
            </a:r>
            <a:r>
              <a:rPr lang="en-US" altLang="zh-CN" sz="2000" dirty="0" err="1" smtClean="0"/>
              <a:t>Xingang</a:t>
            </a:r>
            <a:r>
              <a:rPr lang="en-US" altLang="zh-CN" sz="2000" dirty="0" smtClean="0"/>
              <a:t> Shi         Xia Yin</a:t>
            </a:r>
          </a:p>
          <a:p>
            <a:pPr>
              <a:lnSpc>
                <a:spcPct val="90000"/>
              </a:lnSpc>
            </a:pPr>
            <a:endParaRPr lang="en-US" altLang="zh-CN" sz="2000" dirty="0" smtClean="0"/>
          </a:p>
          <a:p>
            <a:pPr>
              <a:lnSpc>
                <a:spcPct val="90000"/>
              </a:lnSpc>
            </a:pPr>
            <a:r>
              <a:rPr lang="en-US" altLang="zh-CN" sz="2000" dirty="0" smtClean="0"/>
              <a:t>Tsinghua University, Beijing </a:t>
            </a:r>
          </a:p>
          <a:p>
            <a:pPr>
              <a:lnSpc>
                <a:spcPct val="90000"/>
              </a:lnSpc>
            </a:pPr>
            <a:endParaRPr lang="en-US" altLang="zh-CN" sz="2000" dirty="0" smtClean="0"/>
          </a:p>
        </p:txBody>
      </p:sp>
      <p:pic>
        <p:nvPicPr>
          <p:cNvPr id="2052" name="Picture 35" descr="未命名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93236"/>
            <a:ext cx="1288569" cy="1219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/>
              <a:t>Announcement Restrictions in BGP</a:t>
            </a:r>
            <a:endParaRPr lang="zh-CN" alt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427707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/>
              <a:t>Only announce best </a:t>
            </a:r>
            <a:r>
              <a:rPr lang="en-US" altLang="zh-CN" dirty="0" smtClean="0"/>
              <a:t>routes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According to the Local Preference, </a:t>
            </a:r>
            <a:r>
              <a:rPr lang="en-US" altLang="zh-CN" dirty="0" err="1" smtClean="0"/>
              <a:t>etc</a:t>
            </a:r>
            <a:r>
              <a:rPr lang="en-US" altLang="zh-CN" dirty="0" smtClean="0"/>
              <a:t> …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>
                <a:solidFill>
                  <a:srgbClr val="0000FF"/>
                </a:solidFill>
              </a:rPr>
              <a:t>Temporary </a:t>
            </a:r>
            <a:r>
              <a:rPr lang="en-US" altLang="zh-CN" dirty="0"/>
              <a:t>restriction</a:t>
            </a:r>
            <a:endParaRPr lang="en-US" altLang="zh-CN" dirty="0" smtClean="0"/>
          </a:p>
          <a:p>
            <a:pPr>
              <a:lnSpc>
                <a:spcPct val="90000"/>
              </a:lnSpc>
            </a:pPr>
            <a:r>
              <a:rPr lang="en-US" altLang="zh-CN" dirty="0" smtClean="0"/>
              <a:t>Selectively import </a:t>
            </a:r>
            <a:r>
              <a:rPr lang="en-US" altLang="zh-CN" dirty="0"/>
              <a:t>&amp; export </a:t>
            </a:r>
            <a:r>
              <a:rPr lang="en-US" altLang="zh-CN" dirty="0" smtClean="0"/>
              <a:t>routes (policy)</a:t>
            </a:r>
          </a:p>
          <a:p>
            <a:pPr lvl="1">
              <a:lnSpc>
                <a:spcPct val="90000"/>
              </a:lnSpc>
            </a:pPr>
            <a:r>
              <a:rPr lang="en-US" altLang="zh-CN" dirty="0"/>
              <a:t>Available path: </a:t>
            </a:r>
            <a:r>
              <a:rPr lang="en-US" altLang="zh-CN" dirty="0" smtClean="0"/>
              <a:t>exists </a:t>
            </a:r>
            <a:r>
              <a:rPr lang="en-US" altLang="zh-CN" dirty="0"/>
              <a:t>in </a:t>
            </a:r>
            <a:r>
              <a:rPr lang="en-US" altLang="zh-CN" dirty="0" smtClean="0"/>
              <a:t>the AS </a:t>
            </a:r>
            <a:r>
              <a:rPr lang="en-US" altLang="zh-CN" dirty="0"/>
              <a:t>graph &amp; obey the </a:t>
            </a:r>
            <a:r>
              <a:rPr lang="en-US" altLang="zh-CN" dirty="0" smtClean="0"/>
              <a:t>policies 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>
                <a:solidFill>
                  <a:srgbClr val="0000FF"/>
                </a:solidFill>
              </a:rPr>
              <a:t>Persistent </a:t>
            </a:r>
            <a:r>
              <a:rPr lang="en-US" altLang="zh-CN" dirty="0" smtClean="0"/>
              <a:t>restriction</a:t>
            </a:r>
          </a:p>
          <a:p>
            <a:pPr lvl="4">
              <a:lnSpc>
                <a:spcPct val="90000"/>
              </a:lnSpc>
            </a:pPr>
            <a:endParaRPr lang="en-US" altLang="zh-CN" dirty="0" smtClean="0"/>
          </a:p>
          <a:p>
            <a:pPr lvl="1">
              <a:lnSpc>
                <a:spcPct val="90000"/>
              </a:lnSpc>
            </a:pPr>
            <a:r>
              <a:rPr lang="en-US" altLang="zh-CN" b="1" i="1" dirty="0" smtClean="0">
                <a:solidFill>
                  <a:srgbClr val="0000FF"/>
                </a:solidFill>
              </a:rPr>
              <a:t>Neighbor based import &amp; export</a:t>
            </a:r>
            <a:r>
              <a:rPr lang="en-US" altLang="zh-CN" dirty="0" smtClean="0"/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zh-CN" dirty="0" smtClean="0"/>
              <a:t>Contracts </a:t>
            </a:r>
            <a:r>
              <a:rPr lang="en-US" altLang="zh-CN" b="1" dirty="0" smtClean="0">
                <a:solidFill>
                  <a:srgbClr val="FFC000"/>
                </a:solidFill>
              </a:rPr>
              <a:t>$$</a:t>
            </a:r>
            <a:r>
              <a:rPr lang="en-US" altLang="zh-CN" dirty="0" smtClean="0"/>
              <a:t> are between neighbor </a:t>
            </a:r>
            <a:r>
              <a:rPr lang="en-US" altLang="zh-CN" dirty="0" err="1" smtClean="0"/>
              <a:t>ASes</a:t>
            </a:r>
            <a:endParaRPr lang="en-US" altLang="zh-CN" dirty="0" smtClean="0"/>
          </a:p>
          <a:p>
            <a:pPr lvl="4">
              <a:lnSpc>
                <a:spcPct val="90000"/>
              </a:lnSpc>
            </a:pPr>
            <a:endParaRPr lang="en-US" altLang="zh-CN" dirty="0" smtClean="0"/>
          </a:p>
          <a:p>
            <a:pPr lvl="1">
              <a:lnSpc>
                <a:spcPct val="90000"/>
              </a:lnSpc>
            </a:pP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806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/>
              <a:t>Critical </a:t>
            </a:r>
            <a:r>
              <a:rPr lang="en-US" altLang="zh-CN" dirty="0" smtClean="0"/>
              <a:t>Path Segment</a:t>
            </a:r>
            <a:br>
              <a:rPr lang="en-US" altLang="zh-CN" dirty="0" smtClean="0"/>
            </a:br>
            <a:r>
              <a:rPr lang="en-US" altLang="zh-CN" sz="4000" dirty="0" smtClean="0"/>
              <a:t>- network operators really care</a:t>
            </a:r>
            <a:endParaRPr lang="en-US" altLang="zh-CN" sz="40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6792"/>
            <a:ext cx="8435280" cy="4608512"/>
          </a:xfrm>
        </p:spPr>
        <p:txBody>
          <a:bodyPr/>
          <a:lstStyle/>
          <a:p>
            <a:r>
              <a:rPr lang="en-US" altLang="zh-CN" sz="2800" dirty="0" smtClean="0"/>
              <a:t>In an announced AS path:</a:t>
            </a:r>
            <a:r>
              <a:rPr lang="zh-CN" altLang="en-US" sz="2800" dirty="0" smtClean="0"/>
              <a:t> </a:t>
            </a:r>
            <a:r>
              <a:rPr lang="en-US" altLang="zh-CN" sz="2800" b="1" i="1" dirty="0" err="1">
                <a:latin typeface="Times New Roman" pitchFamily="18" charset="0"/>
              </a:rPr>
              <a:t>p</a:t>
            </a:r>
            <a:r>
              <a:rPr lang="en-US" altLang="zh-CN" sz="2800" b="1" i="1" baseline="-25000" dirty="0" err="1">
                <a:latin typeface="Times New Roman" pitchFamily="18" charset="0"/>
              </a:rPr>
              <a:t>n</a:t>
            </a:r>
            <a:r>
              <a:rPr lang="en-US" altLang="zh-CN" sz="2800" b="1" i="1" baseline="-25000" dirty="0">
                <a:latin typeface="Times New Roman" pitchFamily="18" charset="0"/>
              </a:rPr>
              <a:t> </a:t>
            </a:r>
            <a:r>
              <a:rPr lang="en-US" altLang="zh-CN" sz="2800" b="1" dirty="0">
                <a:latin typeface="+mj-lt"/>
              </a:rPr>
              <a:t>= </a:t>
            </a:r>
            <a:r>
              <a:rPr lang="en-US" altLang="zh-CN" sz="2800" b="1" dirty="0" smtClean="0">
                <a:latin typeface="+mj-lt"/>
              </a:rPr>
              <a:t>&lt;</a:t>
            </a:r>
            <a:r>
              <a:rPr lang="en-US" altLang="zh-CN" sz="2800" b="1" i="1" dirty="0" smtClean="0">
                <a:latin typeface="Times New Roman" pitchFamily="18" charset="0"/>
              </a:rPr>
              <a:t>a</a:t>
            </a:r>
            <a:r>
              <a:rPr lang="en-US" altLang="zh-CN" sz="2800" b="1" i="1" baseline="-25000" dirty="0" smtClean="0">
                <a:latin typeface="Times New Roman" pitchFamily="18" charset="0"/>
              </a:rPr>
              <a:t>n</a:t>
            </a:r>
            <a:r>
              <a:rPr lang="en-US" altLang="zh-CN" sz="2800" b="1" baseline="-25000" dirty="0" smtClean="0">
                <a:latin typeface="Times New Roman" pitchFamily="18" charset="0"/>
              </a:rPr>
              <a:t>+1 </a:t>
            </a:r>
            <a:r>
              <a:rPr lang="en-US" altLang="zh-CN" sz="2800" b="1" dirty="0" smtClean="0">
                <a:latin typeface="Times New Roman" pitchFamily="18" charset="0"/>
              </a:rPr>
              <a:t>, </a:t>
            </a:r>
            <a:r>
              <a:rPr lang="en-US" altLang="zh-CN" sz="2800" b="1" i="1" dirty="0" smtClean="0">
                <a:latin typeface="Times New Roman" pitchFamily="18" charset="0"/>
              </a:rPr>
              <a:t>a</a:t>
            </a:r>
            <a:r>
              <a:rPr lang="en-US" altLang="zh-CN" sz="2800" b="1" i="1" baseline="-25000" dirty="0" smtClean="0">
                <a:latin typeface="Times New Roman" pitchFamily="18" charset="0"/>
              </a:rPr>
              <a:t>n </a:t>
            </a:r>
            <a:r>
              <a:rPr lang="en-US" altLang="zh-CN" sz="2800" b="1" dirty="0" smtClean="0">
                <a:latin typeface="Times New Roman" pitchFamily="18" charset="0"/>
              </a:rPr>
              <a:t>, </a:t>
            </a:r>
            <a:r>
              <a:rPr lang="en-US" altLang="zh-CN" sz="2800" b="1" dirty="0">
                <a:latin typeface="Times New Roman" pitchFamily="18" charset="0"/>
              </a:rPr>
              <a:t>…, </a:t>
            </a:r>
            <a:r>
              <a:rPr lang="en-US" altLang="zh-CN" sz="2800" b="1" i="1" dirty="0" smtClean="0">
                <a:latin typeface="Times New Roman" pitchFamily="18" charset="0"/>
              </a:rPr>
              <a:t>a</a:t>
            </a:r>
            <a:r>
              <a:rPr lang="en-US" altLang="zh-CN" sz="2800" b="1" baseline="-25000" dirty="0" smtClean="0">
                <a:latin typeface="Times New Roman" pitchFamily="18" charset="0"/>
              </a:rPr>
              <a:t>0</a:t>
            </a:r>
            <a:r>
              <a:rPr lang="en-US" altLang="zh-CN" sz="2800" b="1" dirty="0" smtClean="0">
                <a:latin typeface="+mj-lt"/>
                <a:cs typeface="Times New Roman" pitchFamily="18" charset="0"/>
              </a:rPr>
              <a:t>&gt;</a:t>
            </a:r>
          </a:p>
          <a:p>
            <a:pPr lvl="1"/>
            <a:r>
              <a:rPr lang="en-US" altLang="zh-CN" sz="2400" dirty="0" smtClean="0"/>
              <a:t>Critical path segments: </a:t>
            </a:r>
            <a:r>
              <a:rPr lang="en-US" altLang="zh-CN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i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b="1" i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… , 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lvl="1"/>
            <a:r>
              <a:rPr lang="en-US" altLang="zh-CN" sz="2400" dirty="0" smtClean="0"/>
              <a:t>Critical path segment 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US" altLang="zh-CN" sz="2400" b="1" i="1" baseline="-25000" dirty="0" smtClean="0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2400" dirty="0" smtClean="0"/>
              <a:t> is owned by AS </a:t>
            </a:r>
            <a:r>
              <a:rPr lang="en-US" altLang="zh-CN" sz="24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b="1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altLang="zh-CN" sz="2400" b="1" dirty="0" smtClean="0">
              <a:latin typeface="+mj-lt"/>
            </a:endParaRPr>
          </a:p>
          <a:p>
            <a:pPr lvl="1"/>
            <a:endParaRPr lang="en-US" altLang="zh-CN" sz="2400" dirty="0">
              <a:latin typeface="+mj-lt"/>
            </a:endParaRPr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/>
          </a:p>
          <a:p>
            <a:r>
              <a:rPr lang="en-US" altLang="zh-CN" dirty="0"/>
              <a:t>Those adjacent AS triples actually </a:t>
            </a:r>
            <a:r>
              <a:rPr lang="en-US" altLang="zh-CN" dirty="0" smtClean="0"/>
              <a:t>describe the import &amp; export policies</a:t>
            </a:r>
            <a:endParaRPr lang="zh-CN" altLang="en-US" dirty="0"/>
          </a:p>
          <a:p>
            <a:pPr lvl="1"/>
            <a:r>
              <a:rPr lang="en-US" altLang="zh-CN" sz="2400" b="1" dirty="0" smtClean="0"/>
              <a:t> </a:t>
            </a:r>
            <a:r>
              <a:rPr lang="en-US" altLang="zh-CN" sz="2400" b="1" i="1" dirty="0" smtClean="0">
                <a:latin typeface="Times New Roman" pitchFamily="18" charset="0"/>
              </a:rPr>
              <a:t>c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i</a:t>
            </a:r>
            <a:r>
              <a:rPr lang="en-US" altLang="zh-CN" sz="2400" b="1" dirty="0" smtClean="0">
                <a:latin typeface="Times New Roman" pitchFamily="18" charset="0"/>
              </a:rPr>
              <a:t> = &lt; </a:t>
            </a:r>
            <a:r>
              <a:rPr lang="en-US" altLang="zh-CN" sz="2400" b="1" i="1" dirty="0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i</a:t>
            </a:r>
            <a:r>
              <a:rPr lang="en-US" altLang="zh-CN" sz="2400" b="1" baseline="-25000" dirty="0" smtClean="0">
                <a:latin typeface="Times New Roman" pitchFamily="18" charset="0"/>
              </a:rPr>
              <a:t>+1 </a:t>
            </a:r>
            <a:r>
              <a:rPr lang="en-US" altLang="zh-CN" sz="2400" b="1" dirty="0" smtClean="0">
                <a:latin typeface="Times New Roman" pitchFamily="18" charset="0"/>
              </a:rPr>
              <a:t>, </a:t>
            </a:r>
            <a:r>
              <a:rPr lang="en-US" altLang="zh-CN" sz="2400" b="1" i="1" dirty="0" err="1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err="1" smtClean="0">
                <a:latin typeface="Times New Roman" pitchFamily="18" charset="0"/>
              </a:rPr>
              <a:t>i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 </a:t>
            </a:r>
            <a:r>
              <a:rPr lang="en-US" altLang="zh-CN" sz="2400" b="1" dirty="0" smtClean="0">
                <a:latin typeface="Times New Roman" pitchFamily="18" charset="0"/>
              </a:rPr>
              <a:t>, </a:t>
            </a:r>
            <a:r>
              <a:rPr lang="en-US" altLang="zh-CN" sz="2400" b="1" i="1" dirty="0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i</a:t>
            </a:r>
            <a:r>
              <a:rPr lang="en-US" altLang="zh-CN" sz="2400" b="1" baseline="-25000" dirty="0" smtClean="0">
                <a:latin typeface="Times New Roman" pitchFamily="18" charset="0"/>
              </a:rPr>
              <a:t>-1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altLang="zh-CN" sz="2400" dirty="0" smtClean="0"/>
              <a:t>  means</a:t>
            </a:r>
            <a:r>
              <a:rPr lang="zh-CN" altLang="en-US" sz="2400" dirty="0" smtClean="0"/>
              <a:t> </a:t>
            </a:r>
            <a:r>
              <a:rPr lang="en-US" altLang="zh-CN" sz="2400" b="1" i="1" dirty="0" err="1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err="1" smtClean="0">
                <a:latin typeface="Times New Roman" pitchFamily="18" charset="0"/>
              </a:rPr>
              <a:t>i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will announce routes to</a:t>
            </a:r>
            <a:r>
              <a:rPr lang="zh-CN" altLang="en-US" sz="2400" dirty="0" smtClean="0"/>
              <a:t> </a:t>
            </a:r>
            <a:r>
              <a:rPr lang="en-US" altLang="zh-CN" sz="2400" b="1" i="1" dirty="0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i</a:t>
            </a:r>
            <a:r>
              <a:rPr lang="en-US" altLang="zh-CN" sz="2400" b="1" baseline="-25000" dirty="0" smtClean="0">
                <a:latin typeface="Times New Roman" pitchFamily="18" charset="0"/>
              </a:rPr>
              <a:t>+1</a:t>
            </a:r>
            <a:r>
              <a:rPr lang="en-US" altLang="zh-CN" sz="2400" baseline="-25000" dirty="0" smtClean="0">
                <a:latin typeface="Times New Roman" pitchFamily="18" charset="0"/>
              </a:rPr>
              <a:t> </a:t>
            </a:r>
            <a:r>
              <a:rPr lang="en-US" altLang="zh-CN" sz="2400" dirty="0" smtClean="0"/>
              <a:t>which are import from</a:t>
            </a:r>
            <a:r>
              <a:rPr lang="zh-CN" altLang="en-US" sz="2400" dirty="0" smtClean="0"/>
              <a:t> </a:t>
            </a:r>
            <a:r>
              <a:rPr lang="en-US" altLang="zh-CN" sz="2400" b="1" i="1" dirty="0" smtClean="0">
                <a:latin typeface="Times New Roman" pitchFamily="18" charset="0"/>
              </a:rPr>
              <a:t>a</a:t>
            </a:r>
            <a:r>
              <a:rPr lang="en-US" altLang="zh-CN" sz="2400" b="1" i="1" baseline="-25000" dirty="0" smtClean="0">
                <a:latin typeface="Times New Roman" pitchFamily="18" charset="0"/>
              </a:rPr>
              <a:t>i</a:t>
            </a:r>
            <a:r>
              <a:rPr lang="en-US" altLang="zh-CN" sz="2400" b="1" baseline="-25000" dirty="0" smtClean="0">
                <a:latin typeface="Times New Roman" pitchFamily="18" charset="0"/>
              </a:rPr>
              <a:t>-1</a:t>
            </a:r>
            <a:endParaRPr lang="en-US" altLang="zh-CN" sz="2400" b="1" baseline="-25000" dirty="0">
              <a:latin typeface="Times New Roman" pitchFamily="18" charset="0"/>
            </a:endParaRP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87923"/>
            <a:ext cx="4968875" cy="87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37A1-12A6-44B5-A8D4-7145A923ED11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1700809"/>
            <a:ext cx="9144000" cy="4464496"/>
          </a:xfrm>
        </p:spPr>
        <p:txBody>
          <a:bodyPr/>
          <a:lstStyle/>
          <a:p>
            <a:pPr lvl="1"/>
            <a:r>
              <a:rPr lang="en-US" altLang="zh-CN" sz="3200" dirty="0" smtClean="0">
                <a:latin typeface="Comic Sans MS" pitchFamily="66" charset="0"/>
              </a:rPr>
              <a:t/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dirty="0" smtClean="0">
                <a:latin typeface="Comic Sans MS" pitchFamily="66" charset="0"/>
              </a:rPr>
              <a:t>If every AS </a:t>
            </a:r>
            <a:r>
              <a:rPr lang="en-US" altLang="zh-CN" sz="3200" dirty="0" smtClean="0">
                <a:solidFill>
                  <a:srgbClr val="0000FF"/>
                </a:solidFill>
                <a:latin typeface="Comic Sans MS" pitchFamily="66" charset="0"/>
              </a:rPr>
              <a:t>signs its critical segment</a:t>
            </a:r>
            <a:r>
              <a:rPr lang="en-US" altLang="zh-CN" sz="3200" dirty="0" smtClean="0">
                <a:latin typeface="Comic Sans MS" pitchFamily="66" charset="0"/>
              </a:rPr>
              <a:t> in a path,</a:t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dirty="0" smtClean="0">
                <a:latin typeface="Comic Sans MS" pitchFamily="66" charset="0"/>
              </a:rPr>
              <a:t>The </a:t>
            </a:r>
            <a:r>
              <a:rPr lang="en-US" altLang="zh-CN" sz="3200" dirty="0" smtClean="0">
                <a:solidFill>
                  <a:srgbClr val="0000FF"/>
                </a:solidFill>
                <a:latin typeface="Comic Sans MS" pitchFamily="66" charset="0"/>
              </a:rPr>
              <a:t>whole path</a:t>
            </a:r>
            <a:r>
              <a:rPr lang="en-US" altLang="zh-CN" sz="3200" dirty="0" smtClean="0">
                <a:latin typeface="Comic Sans MS" pitchFamily="66" charset="0"/>
              </a:rPr>
              <a:t> will become </a:t>
            </a:r>
            <a:r>
              <a:rPr lang="en-US" altLang="zh-CN" sz="3200" i="1" dirty="0" smtClean="0">
                <a:solidFill>
                  <a:srgbClr val="0000FF"/>
                </a:solidFill>
                <a:latin typeface="Comic Sans MS" pitchFamily="66" charset="0"/>
              </a:rPr>
              <a:t>verifiable</a:t>
            </a:r>
            <a:r>
              <a:rPr lang="en-US" altLang="zh-CN" sz="3200" dirty="0" smtClean="0">
                <a:latin typeface="Comic Sans MS" pitchFamily="66" charset="0"/>
              </a:rPr>
              <a:t/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dirty="0" smtClean="0">
                <a:latin typeface="Comic Sans MS" pitchFamily="66" charset="0"/>
              </a:rPr>
              <a:t/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dirty="0" smtClean="0">
                <a:latin typeface="Comic Sans MS" pitchFamily="66" charset="0"/>
              </a:rPr>
              <a:t>We call the signature:</a:t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b="1" dirty="0" smtClean="0">
                <a:solidFill>
                  <a:srgbClr val="0000FF"/>
                </a:solidFill>
                <a:latin typeface="Comic Sans MS" pitchFamily="66" charset="0"/>
              </a:rPr>
              <a:t>CSA</a:t>
            </a:r>
            <a:r>
              <a:rPr lang="en-US" altLang="zh-CN" sz="3200" dirty="0" smtClean="0">
                <a:latin typeface="Comic Sans MS" pitchFamily="66" charset="0"/>
              </a:rPr>
              <a:t> -- Critical Segment Attestation</a:t>
            </a:r>
            <a:br>
              <a:rPr lang="en-US" altLang="zh-CN" sz="3200" dirty="0" smtClean="0">
                <a:latin typeface="Comic Sans MS" pitchFamily="66" charset="0"/>
              </a:rPr>
            </a:br>
            <a:r>
              <a:rPr lang="en-US" altLang="zh-CN" sz="3200" dirty="0" smtClean="0">
                <a:latin typeface="Comic Sans MS" pitchFamily="66" charset="0"/>
              </a:rPr>
              <a:t/>
            </a:r>
            <a:br>
              <a:rPr lang="en-US" altLang="zh-CN" sz="3200" dirty="0" smtClean="0">
                <a:latin typeface="Comic Sans MS" pitchFamily="66" charset="0"/>
              </a:rPr>
            </a:br>
            <a:endParaRPr lang="zh-CN" altLang="en-US" sz="5400" dirty="0">
              <a:latin typeface="Comic Sans MS" pitchFamily="66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黑体" pitchFamily="49" charset="-122"/>
              </a:defRPr>
            </a:lvl9pPr>
          </a:lstStyle>
          <a:p>
            <a:r>
              <a:rPr lang="en-US" altLang="zh-CN" dirty="0">
                <a:latin typeface="Comic Sans MS" pitchFamily="66" charset="0"/>
              </a:rPr>
              <a:t>S</a:t>
            </a:r>
            <a:r>
              <a:rPr lang="en-US" altLang="zh-CN" dirty="0" smtClean="0">
                <a:latin typeface="Comic Sans MS" pitchFamily="66" charset="0"/>
              </a:rPr>
              <a:t>ign </a:t>
            </a:r>
            <a:r>
              <a:rPr lang="en-US" altLang="zh-CN" dirty="0">
                <a:latin typeface="Comic Sans MS" pitchFamily="66" charset="0"/>
              </a:rPr>
              <a:t>What You </a:t>
            </a:r>
            <a:r>
              <a:rPr lang="en-US" altLang="zh-CN" b="1" dirty="0">
                <a:latin typeface="Comic Sans MS" pitchFamily="66" charset="0"/>
              </a:rPr>
              <a:t>Really Care About</a:t>
            </a:r>
          </a:p>
        </p:txBody>
      </p:sp>
    </p:spTree>
    <p:extLst>
      <p:ext uri="{BB962C8B-B14F-4D97-AF65-F5344CB8AC3E}">
        <p14:creationId xmlns:p14="http://schemas.microsoft.com/office/powerpoint/2010/main" val="20197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241971"/>
            <a:ext cx="9120757" cy="7239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" name="矩形 60"/>
          <p:cNvSpPr/>
          <p:nvPr/>
        </p:nvSpPr>
        <p:spPr>
          <a:xfrm>
            <a:off x="-12253" y="6017468"/>
            <a:ext cx="9120757" cy="7239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729" name="Rectangle 73"/>
          <p:cNvSpPr>
            <a:spLocks noChangeArrowheads="1"/>
          </p:cNvSpPr>
          <p:nvPr/>
        </p:nvSpPr>
        <p:spPr bwMode="auto">
          <a:xfrm>
            <a:off x="335532" y="980033"/>
            <a:ext cx="8496300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660" name="Oval 4"/>
          <p:cNvSpPr>
            <a:spLocks noChangeArrowheads="1"/>
          </p:cNvSpPr>
          <p:nvPr/>
        </p:nvSpPr>
        <p:spPr bwMode="auto">
          <a:xfrm>
            <a:off x="210120" y="3383508"/>
            <a:ext cx="5762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0</a:t>
            </a:r>
          </a:p>
        </p:txBody>
      </p:sp>
      <p:sp>
        <p:nvSpPr>
          <p:cNvPr id="70670" name="Line 14"/>
          <p:cNvSpPr>
            <a:spLocks noChangeShapeType="1"/>
          </p:cNvSpPr>
          <p:nvPr/>
        </p:nvSpPr>
        <p:spPr bwMode="auto">
          <a:xfrm>
            <a:off x="786382" y="367243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>
            <a:off x="2513582" y="367243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72" name="Line 16"/>
          <p:cNvSpPr>
            <a:spLocks noChangeShapeType="1"/>
          </p:cNvSpPr>
          <p:nvPr/>
        </p:nvSpPr>
        <p:spPr bwMode="auto">
          <a:xfrm>
            <a:off x="4367782" y="3672433"/>
            <a:ext cx="165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>
            <a:off x="6599807" y="3672433"/>
            <a:ext cx="1944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>
            <a:off x="930845" y="3888333"/>
            <a:ext cx="863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695895" y="3096171"/>
            <a:ext cx="1263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〈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0</a:t>
            </a:r>
            <a:r>
              <a:rPr lang="en-US" altLang="zh-CN" sz="3000">
                <a:latin typeface="Times New Roman" pitchFamily="18" charset="0"/>
              </a:rPr>
              <a:t>〉</a:t>
            </a:r>
          </a:p>
        </p:txBody>
      </p:sp>
      <p:sp>
        <p:nvSpPr>
          <p:cNvPr id="70682" name="Text Box 26"/>
          <p:cNvSpPr txBox="1">
            <a:spLocks noChangeArrowheads="1"/>
          </p:cNvSpPr>
          <p:nvPr/>
        </p:nvSpPr>
        <p:spPr bwMode="auto">
          <a:xfrm>
            <a:off x="-247695" y="4177258"/>
            <a:ext cx="189987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 dirty="0">
                <a:latin typeface="Times New Roman" pitchFamily="18" charset="0"/>
              </a:rPr>
              <a:t>{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1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0 </a:t>
            </a:r>
            <a:r>
              <a:rPr lang="en-US" altLang="zh-CN" sz="3000" dirty="0" smtClean="0">
                <a:latin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</a:rPr>
              <a:t>f</a:t>
            </a:r>
            <a:r>
              <a:rPr lang="en-US" altLang="zh-CN" sz="3000" dirty="0" smtClean="0">
                <a:latin typeface="Times New Roman" pitchFamily="18" charset="0"/>
              </a:rPr>
              <a:t>}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0</a:t>
            </a:r>
            <a:endParaRPr lang="en-US" altLang="zh-CN" sz="3000" b="1" baseline="-25000" dirty="0">
              <a:latin typeface="Times New Roman" pitchFamily="18" charset="0"/>
            </a:endParaRPr>
          </a:p>
        </p:txBody>
      </p:sp>
      <p:sp>
        <p:nvSpPr>
          <p:cNvPr id="70683" name="Oval 27"/>
          <p:cNvSpPr>
            <a:spLocks noChangeArrowheads="1"/>
          </p:cNvSpPr>
          <p:nvPr/>
        </p:nvSpPr>
        <p:spPr bwMode="auto">
          <a:xfrm>
            <a:off x="1937320" y="3383508"/>
            <a:ext cx="5762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70684" name="Oval 28"/>
          <p:cNvSpPr>
            <a:spLocks noChangeArrowheads="1"/>
          </p:cNvSpPr>
          <p:nvPr/>
        </p:nvSpPr>
        <p:spPr bwMode="auto">
          <a:xfrm>
            <a:off x="3804220" y="3383508"/>
            <a:ext cx="5762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70685" name="Oval 29"/>
          <p:cNvSpPr>
            <a:spLocks noChangeArrowheads="1"/>
          </p:cNvSpPr>
          <p:nvPr/>
        </p:nvSpPr>
        <p:spPr bwMode="auto">
          <a:xfrm>
            <a:off x="6020370" y="3383508"/>
            <a:ext cx="5762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70686" name="Oval 30"/>
          <p:cNvSpPr>
            <a:spLocks noChangeArrowheads="1"/>
          </p:cNvSpPr>
          <p:nvPr/>
        </p:nvSpPr>
        <p:spPr bwMode="auto">
          <a:xfrm>
            <a:off x="8544495" y="3383508"/>
            <a:ext cx="5762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70687" name="Line 31"/>
          <p:cNvSpPr>
            <a:spLocks noChangeShapeType="1"/>
          </p:cNvSpPr>
          <p:nvPr/>
        </p:nvSpPr>
        <p:spPr bwMode="auto">
          <a:xfrm>
            <a:off x="2731070" y="3888333"/>
            <a:ext cx="935037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88" name="Line 32"/>
          <p:cNvSpPr>
            <a:spLocks noChangeShapeType="1"/>
          </p:cNvSpPr>
          <p:nvPr/>
        </p:nvSpPr>
        <p:spPr bwMode="auto">
          <a:xfrm>
            <a:off x="4583682" y="3888333"/>
            <a:ext cx="1081088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89" name="Line 33"/>
          <p:cNvSpPr>
            <a:spLocks noChangeShapeType="1"/>
          </p:cNvSpPr>
          <p:nvPr/>
        </p:nvSpPr>
        <p:spPr bwMode="auto">
          <a:xfrm>
            <a:off x="6871270" y="3888333"/>
            <a:ext cx="1368425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2331020" y="3096171"/>
            <a:ext cx="1676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〈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1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0</a:t>
            </a:r>
            <a:r>
              <a:rPr lang="en-US" altLang="zh-CN" sz="3000">
                <a:latin typeface="Times New Roman" pitchFamily="18" charset="0"/>
              </a:rPr>
              <a:t>〉</a:t>
            </a:r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4151882" y="3096171"/>
            <a:ext cx="2089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〈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2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1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0</a:t>
            </a:r>
            <a:r>
              <a:rPr lang="en-US" altLang="zh-CN" sz="3000">
                <a:latin typeface="Times New Roman" pitchFamily="18" charset="0"/>
              </a:rPr>
              <a:t>〉</a:t>
            </a:r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6312470" y="3096171"/>
            <a:ext cx="2501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〈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3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2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1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0</a:t>
            </a:r>
            <a:r>
              <a:rPr lang="en-US" altLang="zh-CN" sz="3000">
                <a:latin typeface="Times New Roman" pitchFamily="18" charset="0"/>
              </a:rPr>
              <a:t>〉</a:t>
            </a:r>
          </a:p>
        </p:txBody>
      </p:sp>
      <p:sp>
        <p:nvSpPr>
          <p:cNvPr id="70693" name="Text Box 37"/>
          <p:cNvSpPr txBox="1">
            <a:spLocks noChangeArrowheads="1"/>
          </p:cNvSpPr>
          <p:nvPr/>
        </p:nvSpPr>
        <p:spPr bwMode="auto">
          <a:xfrm>
            <a:off x="1245560" y="4634458"/>
            <a:ext cx="234872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 dirty="0">
                <a:latin typeface="Times New Roman" pitchFamily="18" charset="0"/>
              </a:rPr>
              <a:t>{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2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b="1" i="1" dirty="0">
                <a:latin typeface="Times New Roman" pitchFamily="18" charset="0"/>
              </a:rPr>
              <a:t>a</a:t>
            </a:r>
            <a:r>
              <a:rPr lang="en-US" altLang="zh-CN" sz="3000" b="1" baseline="-25000" dirty="0">
                <a:latin typeface="Times New Roman" pitchFamily="18" charset="0"/>
              </a:rPr>
              <a:t>1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 smtClean="0">
                <a:latin typeface="Times New Roman" pitchFamily="18" charset="0"/>
              </a:rPr>
              <a:t>a</a:t>
            </a:r>
            <a:r>
              <a:rPr lang="en-US" altLang="zh-CN" sz="3000" baseline="-25000" dirty="0" smtClean="0">
                <a:latin typeface="Times New Roman" pitchFamily="18" charset="0"/>
              </a:rPr>
              <a:t>0</a:t>
            </a:r>
            <a:r>
              <a:rPr lang="en-US" altLang="zh-CN" sz="3000" dirty="0" smtClean="0">
                <a:latin typeface="Times New Roman" pitchFamily="18" charset="0"/>
              </a:rPr>
              <a:t>  </a:t>
            </a:r>
            <a:r>
              <a:rPr lang="en-US" altLang="zh-CN" sz="3000" b="1" i="1" dirty="0" smtClean="0">
                <a:latin typeface="Times New Roman" pitchFamily="18" charset="0"/>
              </a:rPr>
              <a:t>f</a:t>
            </a:r>
            <a:r>
              <a:rPr lang="en-US" altLang="zh-CN" sz="3000" dirty="0" smtClean="0">
                <a:latin typeface="Times New Roman" pitchFamily="18" charset="0"/>
              </a:rPr>
              <a:t>}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1</a:t>
            </a:r>
            <a:endParaRPr lang="en-US" altLang="zh-CN" sz="3000" b="1" baseline="-25000" dirty="0">
              <a:latin typeface="Times New Roman" pitchFamily="18" charset="0"/>
            </a:endParaRPr>
          </a:p>
        </p:txBody>
      </p:sp>
      <p:sp>
        <p:nvSpPr>
          <p:cNvPr id="70694" name="Text Box 38"/>
          <p:cNvSpPr txBox="1">
            <a:spLocks noChangeArrowheads="1"/>
          </p:cNvSpPr>
          <p:nvPr/>
        </p:nvSpPr>
        <p:spPr bwMode="auto">
          <a:xfrm>
            <a:off x="2827870" y="5185321"/>
            <a:ext cx="27655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 dirty="0">
                <a:latin typeface="Times New Roman" pitchFamily="18" charset="0"/>
              </a:rPr>
              <a:t>{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3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b="1" i="1" dirty="0">
                <a:latin typeface="Times New Roman" pitchFamily="18" charset="0"/>
              </a:rPr>
              <a:t>a</a:t>
            </a:r>
            <a:r>
              <a:rPr lang="en-US" altLang="zh-CN" sz="3000" b="1" baseline="-25000" dirty="0">
                <a:latin typeface="Times New Roman" pitchFamily="18" charset="0"/>
              </a:rPr>
              <a:t>2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1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 smtClean="0">
                <a:latin typeface="Times New Roman" pitchFamily="18" charset="0"/>
              </a:rPr>
              <a:t>a</a:t>
            </a:r>
            <a:r>
              <a:rPr lang="en-US" altLang="zh-CN" sz="3000" baseline="-25000" dirty="0" smtClean="0">
                <a:latin typeface="Times New Roman" pitchFamily="18" charset="0"/>
              </a:rPr>
              <a:t>0</a:t>
            </a:r>
            <a:r>
              <a:rPr lang="en-US" altLang="zh-CN" sz="3000" dirty="0" smtClean="0">
                <a:latin typeface="Times New Roman" pitchFamily="18" charset="0"/>
              </a:rPr>
              <a:t>  </a:t>
            </a:r>
            <a:r>
              <a:rPr lang="en-US" altLang="zh-CN" sz="3000" b="1" i="1" dirty="0" smtClean="0">
                <a:latin typeface="Times New Roman" pitchFamily="18" charset="0"/>
              </a:rPr>
              <a:t>f</a:t>
            </a:r>
            <a:r>
              <a:rPr lang="en-US" altLang="zh-CN" sz="3000" dirty="0" smtClean="0">
                <a:latin typeface="Times New Roman" pitchFamily="18" charset="0"/>
              </a:rPr>
              <a:t>}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2</a:t>
            </a:r>
            <a:endParaRPr lang="en-US" altLang="zh-CN" sz="3000" b="1" baseline="-25000" dirty="0">
              <a:latin typeface="Times New Roman" pitchFamily="18" charset="0"/>
            </a:endParaRPr>
          </a:p>
        </p:txBody>
      </p:sp>
      <p:sp>
        <p:nvSpPr>
          <p:cNvPr id="70695" name="Text Box 39"/>
          <p:cNvSpPr txBox="1">
            <a:spLocks noChangeArrowheads="1"/>
          </p:cNvSpPr>
          <p:nvPr/>
        </p:nvSpPr>
        <p:spPr bwMode="auto">
          <a:xfrm>
            <a:off x="4697517" y="5759996"/>
            <a:ext cx="3182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 dirty="0">
                <a:latin typeface="Times New Roman" pitchFamily="18" charset="0"/>
              </a:rPr>
              <a:t>{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4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b="1" i="1" dirty="0">
                <a:latin typeface="Times New Roman" pitchFamily="18" charset="0"/>
              </a:rPr>
              <a:t>a</a:t>
            </a:r>
            <a:r>
              <a:rPr lang="en-US" altLang="zh-CN" sz="3000" b="1" baseline="-25000" dirty="0">
                <a:latin typeface="Times New Roman" pitchFamily="18" charset="0"/>
              </a:rPr>
              <a:t>3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2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1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i="1" dirty="0" smtClean="0">
                <a:latin typeface="Times New Roman" pitchFamily="18" charset="0"/>
              </a:rPr>
              <a:t>a</a:t>
            </a:r>
            <a:r>
              <a:rPr lang="en-US" altLang="zh-CN" sz="3000" baseline="-25000" dirty="0" smtClean="0">
                <a:latin typeface="Times New Roman" pitchFamily="18" charset="0"/>
              </a:rPr>
              <a:t>0</a:t>
            </a:r>
            <a:r>
              <a:rPr lang="en-US" altLang="zh-CN" sz="3000" dirty="0" smtClean="0">
                <a:latin typeface="Times New Roman" pitchFamily="18" charset="0"/>
              </a:rPr>
              <a:t>  </a:t>
            </a:r>
            <a:r>
              <a:rPr lang="en-US" altLang="zh-CN" sz="3000" b="1" i="1" dirty="0" smtClean="0">
                <a:latin typeface="Times New Roman" pitchFamily="18" charset="0"/>
              </a:rPr>
              <a:t>f</a:t>
            </a:r>
            <a:r>
              <a:rPr lang="en-US" altLang="zh-CN" sz="3000" dirty="0" smtClean="0">
                <a:latin typeface="Times New Roman" pitchFamily="18" charset="0"/>
              </a:rPr>
              <a:t>}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3</a:t>
            </a:r>
            <a:endParaRPr lang="en-US" altLang="zh-CN" sz="3000" b="1" baseline="-25000" dirty="0">
              <a:latin typeface="Times New Roman" pitchFamily="18" charset="0"/>
            </a:endParaRPr>
          </a:p>
        </p:txBody>
      </p:sp>
      <p:sp>
        <p:nvSpPr>
          <p:cNvPr id="70696" name="Text Box 40"/>
          <p:cNvSpPr txBox="1">
            <a:spLocks noChangeArrowheads="1"/>
          </p:cNvSpPr>
          <p:nvPr/>
        </p:nvSpPr>
        <p:spPr bwMode="auto">
          <a:xfrm>
            <a:off x="-247694" y="2404021"/>
            <a:ext cx="189987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 dirty="0">
                <a:latin typeface="Times New Roman" pitchFamily="18" charset="0"/>
              </a:rPr>
              <a:t>{</a:t>
            </a:r>
            <a:r>
              <a:rPr lang="en-US" altLang="zh-CN" sz="3000" i="1" dirty="0">
                <a:latin typeface="Times New Roman" pitchFamily="18" charset="0"/>
              </a:rPr>
              <a:t>a</a:t>
            </a:r>
            <a:r>
              <a:rPr lang="en-US" altLang="zh-CN" sz="3000" baseline="-25000" dirty="0">
                <a:latin typeface="Times New Roman" pitchFamily="18" charset="0"/>
              </a:rPr>
              <a:t>1</a:t>
            </a:r>
            <a:r>
              <a:rPr lang="en-US" altLang="zh-CN" sz="3000" dirty="0">
                <a:latin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0 </a:t>
            </a:r>
            <a:r>
              <a:rPr lang="en-US" altLang="zh-CN" sz="3000" dirty="0" smtClean="0">
                <a:latin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</a:rPr>
              <a:t>f</a:t>
            </a:r>
            <a:r>
              <a:rPr lang="en-US" altLang="zh-CN" sz="3000" dirty="0" smtClean="0">
                <a:latin typeface="Times New Roman" pitchFamily="18" charset="0"/>
              </a:rPr>
              <a:t>}</a:t>
            </a:r>
            <a:r>
              <a:rPr lang="en-US" altLang="zh-CN" sz="3000" b="1" i="1" dirty="0" smtClean="0">
                <a:latin typeface="Times New Roman" pitchFamily="18" charset="0"/>
              </a:rPr>
              <a:t>a</a:t>
            </a:r>
            <a:r>
              <a:rPr lang="en-US" altLang="zh-CN" sz="3000" b="1" baseline="-25000" dirty="0" smtClean="0">
                <a:latin typeface="Times New Roman" pitchFamily="18" charset="0"/>
              </a:rPr>
              <a:t>0</a:t>
            </a:r>
            <a:endParaRPr lang="en-US" altLang="zh-CN" sz="3000" b="1" baseline="-25000" dirty="0">
              <a:latin typeface="Times New Roman" pitchFamily="18" charset="0"/>
            </a:endParaRPr>
          </a:p>
        </p:txBody>
      </p:sp>
      <p:sp>
        <p:nvSpPr>
          <p:cNvPr id="70697" name="Text Box 41"/>
          <p:cNvSpPr txBox="1">
            <a:spLocks noChangeArrowheads="1"/>
          </p:cNvSpPr>
          <p:nvPr/>
        </p:nvSpPr>
        <p:spPr bwMode="auto">
          <a:xfrm>
            <a:off x="1343595" y="1916658"/>
            <a:ext cx="20097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{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2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1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0</a:t>
            </a:r>
            <a:r>
              <a:rPr lang="en-US" altLang="zh-CN" sz="3000">
                <a:latin typeface="Times New Roman" pitchFamily="18" charset="0"/>
              </a:rPr>
              <a:t>}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70698" name="Text Box 42"/>
          <p:cNvSpPr txBox="1">
            <a:spLocks noChangeArrowheads="1"/>
          </p:cNvSpPr>
          <p:nvPr/>
        </p:nvSpPr>
        <p:spPr bwMode="auto">
          <a:xfrm>
            <a:off x="3070795" y="1368971"/>
            <a:ext cx="20097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{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3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2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1</a:t>
            </a:r>
            <a:r>
              <a:rPr lang="en-US" altLang="zh-CN" sz="3000">
                <a:latin typeface="Times New Roman" pitchFamily="18" charset="0"/>
              </a:rPr>
              <a:t>}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70699" name="Text Box 43"/>
          <p:cNvSpPr txBox="1">
            <a:spLocks noChangeArrowheads="1"/>
          </p:cNvSpPr>
          <p:nvPr/>
        </p:nvSpPr>
        <p:spPr bwMode="auto">
          <a:xfrm>
            <a:off x="5159945" y="791121"/>
            <a:ext cx="20097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altLang="zh-CN" sz="3000">
                <a:latin typeface="Times New Roman" pitchFamily="18" charset="0"/>
              </a:rPr>
              <a:t>{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4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3</a:t>
            </a:r>
            <a:r>
              <a:rPr lang="en-US" altLang="zh-CN" sz="3000">
                <a:latin typeface="Times New Roman" pitchFamily="18" charset="0"/>
              </a:rPr>
              <a:t> </a:t>
            </a:r>
            <a:r>
              <a:rPr lang="en-US" altLang="zh-CN" sz="3000" i="1">
                <a:latin typeface="Times New Roman" pitchFamily="18" charset="0"/>
              </a:rPr>
              <a:t>a</a:t>
            </a:r>
            <a:r>
              <a:rPr lang="en-US" altLang="zh-CN" sz="3000" baseline="-25000">
                <a:latin typeface="Times New Roman" pitchFamily="18" charset="0"/>
              </a:rPr>
              <a:t>2</a:t>
            </a:r>
            <a:r>
              <a:rPr lang="en-US" altLang="zh-CN" sz="3000">
                <a:latin typeface="Times New Roman" pitchFamily="18" charset="0"/>
              </a:rPr>
              <a:t>}</a:t>
            </a:r>
            <a:r>
              <a:rPr lang="en-US" altLang="zh-CN" sz="3000" b="1" i="1">
                <a:latin typeface="Times New Roman" pitchFamily="18" charset="0"/>
              </a:rPr>
              <a:t>a</a:t>
            </a:r>
            <a:r>
              <a:rPr lang="en-US" altLang="zh-CN" sz="30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70700" name="Text Box 44"/>
          <p:cNvSpPr txBox="1">
            <a:spLocks noChangeArrowheads="1"/>
          </p:cNvSpPr>
          <p:nvPr/>
        </p:nvSpPr>
        <p:spPr bwMode="auto">
          <a:xfrm>
            <a:off x="2842195" y="4175671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zh-CN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√</a:t>
            </a:r>
            <a:endParaRPr lang="en-US" altLang="zh-CN" sz="3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70733" name="Group 77"/>
          <p:cNvGrpSpPr>
            <a:grpSpLocks/>
          </p:cNvGrpSpPr>
          <p:nvPr/>
        </p:nvGrpSpPr>
        <p:grpSpPr bwMode="auto">
          <a:xfrm>
            <a:off x="4834507" y="4148683"/>
            <a:ext cx="612775" cy="1054100"/>
            <a:chOff x="2403" y="2886"/>
            <a:chExt cx="386" cy="664"/>
          </a:xfrm>
        </p:grpSpPr>
        <p:sp>
          <p:nvSpPr>
            <p:cNvPr id="70701" name="Text Box 45"/>
            <p:cNvSpPr txBox="1">
              <a:spLocks noChangeArrowheads="1"/>
            </p:cNvSpPr>
            <p:nvPr/>
          </p:nvSpPr>
          <p:spPr bwMode="auto">
            <a:xfrm>
              <a:off x="2403" y="2886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2" name="Text Box 46"/>
            <p:cNvSpPr txBox="1">
              <a:spLocks noChangeArrowheads="1"/>
            </p:cNvSpPr>
            <p:nvPr/>
          </p:nvSpPr>
          <p:spPr bwMode="auto">
            <a:xfrm>
              <a:off x="2408" y="3204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70732" name="Group 76"/>
          <p:cNvGrpSpPr>
            <a:grpSpLocks/>
          </p:cNvGrpSpPr>
          <p:nvPr/>
        </p:nvGrpSpPr>
        <p:grpSpPr bwMode="auto">
          <a:xfrm>
            <a:off x="6988745" y="4148683"/>
            <a:ext cx="612775" cy="1584325"/>
            <a:chOff x="3782" y="2886"/>
            <a:chExt cx="386" cy="998"/>
          </a:xfrm>
        </p:grpSpPr>
        <p:sp>
          <p:nvSpPr>
            <p:cNvPr id="70703" name="Text Box 47"/>
            <p:cNvSpPr txBox="1">
              <a:spLocks noChangeArrowheads="1"/>
            </p:cNvSpPr>
            <p:nvPr/>
          </p:nvSpPr>
          <p:spPr bwMode="auto">
            <a:xfrm>
              <a:off x="3782" y="2886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4" name="Text Box 48"/>
            <p:cNvSpPr txBox="1">
              <a:spLocks noChangeArrowheads="1"/>
            </p:cNvSpPr>
            <p:nvPr/>
          </p:nvSpPr>
          <p:spPr bwMode="auto">
            <a:xfrm>
              <a:off x="3787" y="3204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5" name="Text Box 49"/>
            <p:cNvSpPr txBox="1">
              <a:spLocks noChangeArrowheads="1"/>
            </p:cNvSpPr>
            <p:nvPr/>
          </p:nvSpPr>
          <p:spPr bwMode="auto">
            <a:xfrm>
              <a:off x="3787" y="3538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70734" name="Group 78"/>
          <p:cNvGrpSpPr>
            <a:grpSpLocks/>
          </p:cNvGrpSpPr>
          <p:nvPr/>
        </p:nvGrpSpPr>
        <p:grpSpPr bwMode="auto">
          <a:xfrm>
            <a:off x="8615932" y="4104233"/>
            <a:ext cx="636588" cy="2205038"/>
            <a:chOff x="5420" y="2858"/>
            <a:chExt cx="401" cy="1389"/>
          </a:xfrm>
        </p:grpSpPr>
        <p:sp>
          <p:nvSpPr>
            <p:cNvPr id="70706" name="Text Box 50"/>
            <p:cNvSpPr txBox="1">
              <a:spLocks noChangeArrowheads="1"/>
            </p:cNvSpPr>
            <p:nvPr/>
          </p:nvSpPr>
          <p:spPr bwMode="auto">
            <a:xfrm>
              <a:off x="5420" y="2858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7" name="Text Box 51"/>
            <p:cNvSpPr txBox="1">
              <a:spLocks noChangeArrowheads="1"/>
            </p:cNvSpPr>
            <p:nvPr/>
          </p:nvSpPr>
          <p:spPr bwMode="auto">
            <a:xfrm>
              <a:off x="5425" y="3192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8" name="Text Box 52"/>
            <p:cNvSpPr txBox="1">
              <a:spLocks noChangeArrowheads="1"/>
            </p:cNvSpPr>
            <p:nvPr/>
          </p:nvSpPr>
          <p:spPr bwMode="auto">
            <a:xfrm>
              <a:off x="5434" y="3555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09" name="Text Box 53"/>
            <p:cNvSpPr txBox="1">
              <a:spLocks noChangeArrowheads="1"/>
            </p:cNvSpPr>
            <p:nvPr/>
          </p:nvSpPr>
          <p:spPr bwMode="auto">
            <a:xfrm>
              <a:off x="5440" y="3901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0714" name="Text Box 58"/>
          <p:cNvSpPr txBox="1">
            <a:spLocks noChangeArrowheads="1"/>
          </p:cNvSpPr>
          <p:nvPr/>
        </p:nvSpPr>
        <p:spPr bwMode="auto">
          <a:xfrm>
            <a:off x="2842195" y="2475458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zh-CN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√</a:t>
            </a:r>
            <a:endParaRPr lang="en-US" altLang="zh-CN" sz="3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70735" name="Group 79"/>
          <p:cNvGrpSpPr>
            <a:grpSpLocks/>
          </p:cNvGrpSpPr>
          <p:nvPr/>
        </p:nvGrpSpPr>
        <p:grpSpPr bwMode="auto">
          <a:xfrm>
            <a:off x="4756720" y="1965871"/>
            <a:ext cx="619125" cy="1031875"/>
            <a:chOff x="2376" y="1511"/>
            <a:chExt cx="390" cy="650"/>
          </a:xfrm>
        </p:grpSpPr>
        <p:sp>
          <p:nvSpPr>
            <p:cNvPr id="70715" name="Text Box 59"/>
            <p:cNvSpPr txBox="1">
              <a:spLocks noChangeArrowheads="1"/>
            </p:cNvSpPr>
            <p:nvPr/>
          </p:nvSpPr>
          <p:spPr bwMode="auto">
            <a:xfrm>
              <a:off x="2380" y="1815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18" name="Text Box 62"/>
            <p:cNvSpPr txBox="1">
              <a:spLocks noChangeArrowheads="1"/>
            </p:cNvSpPr>
            <p:nvPr/>
          </p:nvSpPr>
          <p:spPr bwMode="auto">
            <a:xfrm>
              <a:off x="2376" y="1511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70736" name="Group 80"/>
          <p:cNvGrpSpPr>
            <a:grpSpLocks/>
          </p:cNvGrpSpPr>
          <p:nvPr/>
        </p:nvGrpSpPr>
        <p:grpSpPr bwMode="auto">
          <a:xfrm>
            <a:off x="6960170" y="1389608"/>
            <a:ext cx="641350" cy="1619250"/>
            <a:chOff x="3746" y="1148"/>
            <a:chExt cx="399" cy="1020"/>
          </a:xfrm>
        </p:grpSpPr>
        <p:sp>
          <p:nvSpPr>
            <p:cNvPr id="70716" name="Text Box 60"/>
            <p:cNvSpPr txBox="1">
              <a:spLocks noChangeArrowheads="1"/>
            </p:cNvSpPr>
            <p:nvPr/>
          </p:nvSpPr>
          <p:spPr bwMode="auto">
            <a:xfrm>
              <a:off x="3759" y="1822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19" name="Text Box 63"/>
            <p:cNvSpPr txBox="1">
              <a:spLocks noChangeArrowheads="1"/>
            </p:cNvSpPr>
            <p:nvPr/>
          </p:nvSpPr>
          <p:spPr bwMode="auto">
            <a:xfrm>
              <a:off x="3755" y="1511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21" name="Text Box 65"/>
            <p:cNvSpPr txBox="1">
              <a:spLocks noChangeArrowheads="1"/>
            </p:cNvSpPr>
            <p:nvPr/>
          </p:nvSpPr>
          <p:spPr bwMode="auto">
            <a:xfrm>
              <a:off x="3746" y="1148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70737" name="Group 81"/>
          <p:cNvGrpSpPr>
            <a:grpSpLocks/>
          </p:cNvGrpSpPr>
          <p:nvPr/>
        </p:nvGrpSpPr>
        <p:grpSpPr bwMode="auto">
          <a:xfrm>
            <a:off x="8550845" y="864146"/>
            <a:ext cx="641350" cy="2089150"/>
            <a:chOff x="5379" y="817"/>
            <a:chExt cx="404" cy="1316"/>
          </a:xfrm>
        </p:grpSpPr>
        <p:sp>
          <p:nvSpPr>
            <p:cNvPr id="70717" name="Text Box 61"/>
            <p:cNvSpPr txBox="1">
              <a:spLocks noChangeArrowheads="1"/>
            </p:cNvSpPr>
            <p:nvPr/>
          </p:nvSpPr>
          <p:spPr bwMode="auto">
            <a:xfrm>
              <a:off x="5397" y="1787"/>
              <a:ext cx="38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20" name="Text Box 64"/>
            <p:cNvSpPr txBox="1">
              <a:spLocks noChangeArrowheads="1"/>
            </p:cNvSpPr>
            <p:nvPr/>
          </p:nvSpPr>
          <p:spPr bwMode="auto">
            <a:xfrm>
              <a:off x="5393" y="1497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22" name="Text Box 66"/>
            <p:cNvSpPr txBox="1">
              <a:spLocks noChangeArrowheads="1"/>
            </p:cNvSpPr>
            <p:nvPr/>
          </p:nvSpPr>
          <p:spPr bwMode="auto">
            <a:xfrm>
              <a:off x="5386" y="1165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0723" name="Text Box 67"/>
            <p:cNvSpPr txBox="1">
              <a:spLocks noChangeArrowheads="1"/>
            </p:cNvSpPr>
            <p:nvPr/>
          </p:nvSpPr>
          <p:spPr bwMode="auto">
            <a:xfrm>
              <a:off x="5379" y="817"/>
              <a:ext cx="381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altLang="zh-CN" sz="30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√</a:t>
              </a:r>
              <a:endParaRPr lang="en-US" altLang="zh-CN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0728" name="Text Box 72"/>
          <p:cNvSpPr txBox="1">
            <a:spLocks noChangeArrowheads="1"/>
          </p:cNvSpPr>
          <p:nvPr/>
        </p:nvSpPr>
        <p:spPr bwMode="auto">
          <a:xfrm>
            <a:off x="-236538" y="-49213"/>
            <a:ext cx="5726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latin typeface="Times New Roman" pitchFamily="18" charset="0"/>
              </a:rPr>
              <a:t>  </a:t>
            </a:r>
            <a:r>
              <a:rPr lang="en-US" altLang="zh-CN" sz="2400" dirty="0">
                <a:latin typeface="Times New Roman" pitchFamily="18" charset="0"/>
              </a:rPr>
              <a:t>{</a:t>
            </a:r>
            <a:r>
              <a:rPr lang="en-US" altLang="zh-CN" sz="2400" i="1" dirty="0" err="1">
                <a:latin typeface="Times New Roman" pitchFamily="18" charset="0"/>
              </a:rPr>
              <a:t>msg</a:t>
            </a:r>
            <a:r>
              <a:rPr lang="en-US" altLang="zh-CN" sz="2400" dirty="0">
                <a:latin typeface="Times New Roman" pitchFamily="18" charset="0"/>
              </a:rPr>
              <a:t>}</a:t>
            </a:r>
            <a:r>
              <a:rPr lang="en-US" altLang="zh-CN" sz="2400" i="1" dirty="0" err="1">
                <a:latin typeface="Times New Roman" pitchFamily="18" charset="0"/>
              </a:rPr>
              <a:t>a</a:t>
            </a:r>
            <a:r>
              <a:rPr lang="en-US" altLang="zh-CN" sz="2400" i="1" baseline="-25000" dirty="0" err="1">
                <a:latin typeface="Times New Roman" pitchFamily="18" charset="0"/>
              </a:rPr>
              <a:t>i</a:t>
            </a:r>
            <a:r>
              <a:rPr lang="zh-CN" altLang="en-US" sz="2400" dirty="0">
                <a:latin typeface="Times New Roman" pitchFamily="18" charset="0"/>
              </a:rPr>
              <a:t>：</a:t>
            </a:r>
            <a:r>
              <a:rPr lang="en-US" altLang="zh-CN" sz="2400" dirty="0">
                <a:latin typeface="Comic Sans MS" pitchFamily="66" charset="0"/>
              </a:rPr>
              <a:t>signature of </a:t>
            </a:r>
            <a:r>
              <a:rPr lang="en-US" altLang="zh-CN" sz="2400" i="1" dirty="0" err="1">
                <a:latin typeface="Times New Roman" pitchFamily="18" charset="0"/>
              </a:rPr>
              <a:t>msg</a:t>
            </a:r>
            <a:r>
              <a:rPr lang="en-US" altLang="zh-CN" sz="2400" dirty="0">
                <a:latin typeface="Comic Sans MS" pitchFamily="66" charset="0"/>
              </a:rPr>
              <a:t> signed by </a:t>
            </a:r>
            <a:r>
              <a:rPr lang="en-US" altLang="zh-CN" sz="2400" i="1" dirty="0" err="1">
                <a:latin typeface="Times New Roman" pitchFamily="18" charset="0"/>
              </a:rPr>
              <a:t>a</a:t>
            </a:r>
            <a:r>
              <a:rPr lang="en-US" altLang="zh-CN" sz="2400" i="1" baseline="-25000" dirty="0" err="1">
                <a:latin typeface="Times New Roman" pitchFamily="18" charset="0"/>
              </a:rPr>
              <a:t>i</a:t>
            </a:r>
            <a:endParaRPr lang="en-US" altLang="zh-CN" sz="2400" i="1" baseline="-25000" dirty="0">
              <a:latin typeface="Times New Roman" pitchFamily="18" charset="0"/>
            </a:endParaRPr>
          </a:p>
        </p:txBody>
      </p:sp>
      <p:sp>
        <p:nvSpPr>
          <p:cNvPr id="70730" name="Text Box 74"/>
          <p:cNvSpPr txBox="1">
            <a:spLocks noChangeArrowheads="1"/>
          </p:cNvSpPr>
          <p:nvPr/>
        </p:nvSpPr>
        <p:spPr bwMode="auto">
          <a:xfrm>
            <a:off x="87882" y="692696"/>
            <a:ext cx="27991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3000" b="1" dirty="0">
                <a:solidFill>
                  <a:srgbClr val="0000FF"/>
                </a:solidFill>
                <a:latin typeface="Comic Sans MS" pitchFamily="66" charset="0"/>
                <a:ea typeface="黑体" pitchFamily="49" charset="-122"/>
              </a:rPr>
              <a:t>FS-BGP</a:t>
            </a:r>
            <a:r>
              <a:rPr lang="zh-CN" altLang="en-US" sz="3000" b="1" dirty="0">
                <a:solidFill>
                  <a:srgbClr val="0000FF"/>
                </a:solidFill>
                <a:latin typeface="Comic Sans MS" pitchFamily="66" charset="0"/>
                <a:ea typeface="黑体" pitchFamily="49" charset="-122"/>
              </a:rPr>
              <a:t>：</a:t>
            </a:r>
            <a:r>
              <a:rPr lang="en-US" altLang="zh-CN" sz="3000" b="1" dirty="0" smtClean="0">
                <a:solidFill>
                  <a:srgbClr val="0000FF"/>
                </a:solidFill>
                <a:latin typeface="Comic Sans MS" pitchFamily="66" charset="0"/>
                <a:ea typeface="黑体" pitchFamily="49" charset="-122"/>
              </a:rPr>
              <a:t>CSA</a:t>
            </a:r>
            <a:endParaRPr lang="en-US" altLang="zh-CN" sz="3000" b="1" dirty="0">
              <a:solidFill>
                <a:srgbClr val="0000FF"/>
              </a:solidFill>
              <a:latin typeface="Comic Sans MS" pitchFamily="66" charset="0"/>
              <a:ea typeface="黑体" pitchFamily="49" charset="-122"/>
            </a:endParaRPr>
          </a:p>
        </p:txBody>
      </p:sp>
      <p:sp>
        <p:nvSpPr>
          <p:cNvPr id="70731" name="Text Box 75"/>
          <p:cNvSpPr txBox="1">
            <a:spLocks noChangeArrowheads="1"/>
          </p:cNvSpPr>
          <p:nvPr/>
        </p:nvSpPr>
        <p:spPr bwMode="auto">
          <a:xfrm>
            <a:off x="46607" y="5831433"/>
            <a:ext cx="233910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Comic Sans MS" pitchFamily="66" charset="0"/>
                <a:ea typeface="黑体" pitchFamily="49" charset="-122"/>
              </a:rPr>
              <a:t> </a:t>
            </a:r>
            <a:r>
              <a:rPr lang="en-US" altLang="zh-CN" sz="3000" dirty="0">
                <a:latin typeface="Comic Sans MS" pitchFamily="66" charset="0"/>
                <a:ea typeface="黑体" pitchFamily="49" charset="-122"/>
              </a:rPr>
              <a:t>S-BGP</a:t>
            </a:r>
            <a:r>
              <a:rPr lang="zh-CN" altLang="en-US" sz="3000" dirty="0">
                <a:latin typeface="Comic Sans MS" pitchFamily="66" charset="0"/>
                <a:ea typeface="黑体" pitchFamily="49" charset="-122"/>
              </a:rPr>
              <a:t>：</a:t>
            </a:r>
            <a:r>
              <a:rPr lang="en-US" altLang="zh-CN" sz="3000" dirty="0" smtClean="0">
                <a:latin typeface="Comic Sans MS" pitchFamily="66" charset="0"/>
                <a:ea typeface="黑体" pitchFamily="49" charset="-122"/>
              </a:rPr>
              <a:t>RA</a:t>
            </a:r>
            <a:endParaRPr lang="en-US" altLang="zh-CN" sz="3000" dirty="0">
              <a:latin typeface="Comic Sans MS" pitchFamily="66" charset="0"/>
              <a:ea typeface="黑体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0.16476 1.48148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-3.7037E-6 L 0.16458 -3.7037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0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0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70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0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58 1.48148E-6 L 0.35365 1.48148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4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0.1658 4.81481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58 -3.7037E-6 L 0.36146 -3.7037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46 4.44444E-6 L 0.18142 4.44444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70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7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7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0" dur="5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0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365 1.48148E-6 L 0.57986 1.48148E-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2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58 4.81481E-6 L 0.3941 4.81481E-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7.40741E-7 L 0.19827 7.40741E-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70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26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267 -3.7037E-6 L 0.58316 -3.7037E-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63 4.44444E-6 L 0.40225 4.44444E-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72" y="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11 2.31267E-6 L 0.21546 2.31267E-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7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7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0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8" dur="5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1" dur="5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7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7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986 1.48148E-6 L 0.82604 1.48148E-6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9" y="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41 4.81481E-6 L 0.61458 4.81481E-6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0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827 7.40741E-7 L 0.39514 7.40741E-7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70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0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14427 4.44444E-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5" y="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16 -3.7037E-6 L 0.83403 -3.7037E-6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0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225 4.44444E-6 L 0.63159 4.44444E-6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8" y="0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754 2.31267E-6 L 0.44393 2.31267E-6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0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3.62627E-6 L 0.21614 3.62627E-6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70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7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7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70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70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5" grpId="0" animBg="1"/>
      <p:bldP spid="70679" grpId="0"/>
      <p:bldP spid="70682" grpId="0"/>
      <p:bldP spid="70682" grpId="1"/>
      <p:bldP spid="70682" grpId="2"/>
      <p:bldP spid="70682" grpId="3"/>
      <p:bldP spid="70682" grpId="4"/>
      <p:bldP spid="70687" grpId="0" animBg="1"/>
      <p:bldP spid="70688" grpId="0" animBg="1"/>
      <p:bldP spid="70689" grpId="0" animBg="1"/>
      <p:bldP spid="70690" grpId="0"/>
      <p:bldP spid="70691" grpId="0"/>
      <p:bldP spid="70692" grpId="0"/>
      <p:bldP spid="70693" grpId="0"/>
      <p:bldP spid="70693" grpId="1"/>
      <p:bldP spid="70693" grpId="2"/>
      <p:bldP spid="70693" grpId="3"/>
      <p:bldP spid="70694" grpId="0" build="allAtOnce"/>
      <p:bldP spid="70694" grpId="1" build="allAtOnce"/>
      <p:bldP spid="70695" grpId="0"/>
      <p:bldP spid="70695" grpId="1"/>
      <p:bldP spid="70696" grpId="0"/>
      <p:bldP spid="70696" grpId="1"/>
      <p:bldP spid="70696" grpId="2"/>
      <p:bldP spid="70696" grpId="3"/>
      <p:bldP spid="70696" grpId="4"/>
      <p:bldP spid="70697" grpId="0"/>
      <p:bldP spid="70697" grpId="1"/>
      <p:bldP spid="70697" grpId="2"/>
      <p:bldP spid="70697" grpId="3"/>
      <p:bldP spid="70698" grpId="0"/>
      <p:bldP spid="70698" grpId="1"/>
      <p:bldP spid="70698" grpId="2"/>
      <p:bldP spid="70699" grpId="0"/>
      <p:bldP spid="70699" grpId="1"/>
      <p:bldP spid="70700" grpId="0"/>
      <p:bldP spid="70700" grpId="1"/>
      <p:bldP spid="70714" grpId="0"/>
      <p:bldP spid="7071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/>
              <a:t>Efficient !</a:t>
            </a:r>
            <a:endParaRPr lang="en-US" altLang="zh-CN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892480" cy="4493096"/>
          </a:xfrm>
        </p:spPr>
        <p:txBody>
          <a:bodyPr/>
          <a:lstStyle/>
          <a:p>
            <a:r>
              <a:rPr lang="en-US" altLang="zh-CN" dirty="0" smtClean="0"/>
              <a:t>(# total critical segment)</a:t>
            </a:r>
            <a:r>
              <a:rPr lang="zh-CN" altLang="en-US" dirty="0" smtClean="0"/>
              <a:t> </a:t>
            </a:r>
            <a:r>
              <a:rPr lang="en-US" altLang="zh-C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en-US" altLang="zh-CN" dirty="0" smtClean="0"/>
              <a:t> (# total AS path)</a:t>
            </a:r>
          </a:p>
          <a:p>
            <a:pPr lvl="1"/>
            <a:r>
              <a:rPr lang="en-US" altLang="zh-CN" dirty="0" smtClean="0"/>
              <a:t>Even using </a:t>
            </a:r>
            <a:r>
              <a:rPr lang="en-US" altLang="zh-CN" dirty="0"/>
              <a:t>a small </a:t>
            </a:r>
            <a:r>
              <a:rPr lang="en-US" altLang="zh-CN" dirty="0" smtClean="0"/>
              <a:t>cache, the cost can be sharply decreased</a:t>
            </a:r>
          </a:p>
          <a:p>
            <a:pPr lvl="3"/>
            <a:endParaRPr lang="zh-CN" altLang="en-US" dirty="0"/>
          </a:p>
          <a:p>
            <a:pPr lvl="3"/>
            <a:endParaRPr lang="zh-CN" altLang="en-US" dirty="0"/>
          </a:p>
          <a:p>
            <a:pPr lvl="3"/>
            <a:endParaRPr lang="en-US" altLang="zh-CN" dirty="0" smtClean="0"/>
          </a:p>
          <a:p>
            <a:pPr lvl="3"/>
            <a:endParaRPr lang="zh-CN" altLang="en-US" dirty="0"/>
          </a:p>
          <a:p>
            <a:pPr lvl="1"/>
            <a:r>
              <a:rPr lang="en-US" altLang="zh-CN" dirty="0" smtClean="0"/>
              <a:t>  S-BGP:  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dirty="0" smtClean="0"/>
              <a:t> receives</a:t>
            </a:r>
            <a:r>
              <a:rPr lang="zh-CN" altLang="en-US" dirty="0" smtClean="0"/>
              <a:t> </a:t>
            </a:r>
            <a:r>
              <a:rPr lang="en-US" altLang="zh-CN" i="1" dirty="0" smtClean="0">
                <a:latin typeface="Times New Roman" pitchFamily="18" charset="0"/>
              </a:rPr>
              <a:t>k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paths, signs 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itchFamily="18" charset="0"/>
              </a:rPr>
              <a:t>k</a:t>
            </a:r>
            <a:r>
              <a:rPr lang="en-US" altLang="zh-CN" dirty="0" smtClean="0"/>
              <a:t> signatures</a:t>
            </a:r>
            <a:endParaRPr lang="zh-CN" altLang="en-US" dirty="0"/>
          </a:p>
          <a:p>
            <a:pPr lvl="1"/>
            <a:r>
              <a:rPr lang="en-US" altLang="zh-CN" dirty="0" smtClean="0"/>
              <a:t>FS-BGP:  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dirty="0" smtClean="0"/>
              <a:t> receives </a:t>
            </a:r>
            <a:r>
              <a:rPr lang="en-US" altLang="zh-CN" i="1" dirty="0" smtClean="0">
                <a:latin typeface="Times New Roman" pitchFamily="18" charset="0"/>
              </a:rPr>
              <a:t>k</a:t>
            </a:r>
            <a:r>
              <a:rPr lang="en-US" altLang="zh-CN" dirty="0" smtClean="0"/>
              <a:t> paths, signs </a:t>
            </a:r>
            <a:r>
              <a:rPr lang="en-US" altLang="zh-CN" b="1" dirty="0" smtClean="0">
                <a:solidFill>
                  <a:srgbClr val="0000FF"/>
                </a:solidFill>
              </a:rPr>
              <a:t>1</a:t>
            </a:r>
            <a:r>
              <a:rPr lang="en-US" altLang="zh-CN" dirty="0" smtClean="0"/>
              <a:t> signature</a:t>
            </a:r>
            <a:endParaRPr lang="zh-CN" altLang="en-US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14</a:t>
            </a:fld>
            <a:endParaRPr lang="en-US" altLang="zh-CN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679676"/>
            <a:ext cx="58959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2468932" y="4149080"/>
            <a:ext cx="360362" cy="3603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en-US" altLang="zh-CN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1628775"/>
            <a:ext cx="8496175" cy="5068888"/>
          </a:xfrm>
        </p:spPr>
        <p:txBody>
          <a:bodyPr/>
          <a:lstStyle/>
          <a:p>
            <a:r>
              <a:rPr lang="en-US" altLang="zh-CN" dirty="0" smtClean="0"/>
              <a:t>Introduction</a:t>
            </a:r>
          </a:p>
          <a:p>
            <a:pPr lvl="4"/>
            <a:endParaRPr lang="en-US" altLang="zh-CN" dirty="0"/>
          </a:p>
          <a:p>
            <a:r>
              <a:rPr lang="en-US" altLang="zh-CN" dirty="0" smtClean="0">
                <a:solidFill>
                  <a:srgbClr val="0000FF"/>
                </a:solidFill>
              </a:rPr>
              <a:t>FS-BGP: Fast Secure BGP</a:t>
            </a:r>
            <a:endParaRPr lang="en-US" altLang="zh-CN" dirty="0">
              <a:solidFill>
                <a:srgbClr val="0000FF"/>
              </a:solidFill>
            </a:endParaRPr>
          </a:p>
          <a:p>
            <a:pPr lvl="1"/>
            <a:r>
              <a:rPr lang="en-US" altLang="zh-CN" dirty="0" smtClean="0"/>
              <a:t>CSA</a:t>
            </a:r>
            <a:r>
              <a:rPr lang="en-US" altLang="zh-CN" dirty="0"/>
              <a:t>: Critical Segment Attestation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SPP</a:t>
            </a:r>
            <a:r>
              <a:rPr lang="en-US" altLang="zh-CN" dirty="0">
                <a:solidFill>
                  <a:srgbClr val="0000FF"/>
                </a:solidFill>
              </a:rPr>
              <a:t>: </a:t>
            </a:r>
            <a:r>
              <a:rPr lang="en-US" altLang="zh-CN" dirty="0" smtClean="0">
                <a:solidFill>
                  <a:srgbClr val="0000FF"/>
                </a:solidFill>
              </a:rPr>
              <a:t>Suppressed Path Padding</a:t>
            </a:r>
            <a:endParaRPr lang="en-US" altLang="zh-CN" dirty="0">
              <a:solidFill>
                <a:srgbClr val="0000FF"/>
              </a:solidFill>
            </a:endParaRPr>
          </a:p>
          <a:p>
            <a:pPr lvl="5"/>
            <a:endParaRPr lang="en-US" altLang="zh-CN" dirty="0" smtClean="0"/>
          </a:p>
          <a:p>
            <a:r>
              <a:rPr lang="en-US" altLang="zh-CN" dirty="0" smtClean="0"/>
              <a:t>Evaluation</a:t>
            </a: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81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/>
              <a:t>Forge a path in FS-BGP is possible</a:t>
            </a:r>
            <a:endParaRPr lang="zh-CN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CN" dirty="0" smtClean="0"/>
              <a:t>Using authenticated path segments, manipulator can construct forged path</a:t>
            </a:r>
          </a:p>
          <a:p>
            <a:r>
              <a:rPr lang="en-US" altLang="zh-CN" dirty="0"/>
              <a:t>Forged path in </a:t>
            </a:r>
            <a:r>
              <a:rPr lang="en-US" altLang="zh-CN" dirty="0" smtClean="0"/>
              <a:t>FS-BGP: </a:t>
            </a:r>
            <a:r>
              <a:rPr lang="en-US" altLang="zh-CN" dirty="0" smtClean="0">
                <a:solidFill>
                  <a:srgbClr val="0000FF"/>
                </a:solidFill>
              </a:rPr>
              <a:t>available</a:t>
            </a:r>
            <a:r>
              <a:rPr lang="en-US" altLang="zh-CN" dirty="0" smtClean="0"/>
              <a:t>, but </a:t>
            </a:r>
            <a:r>
              <a:rPr lang="en-US" altLang="zh-CN" dirty="0" smtClean="0">
                <a:solidFill>
                  <a:srgbClr val="0000FF"/>
                </a:solidFill>
              </a:rPr>
              <a:t>currently not announced</a:t>
            </a:r>
            <a:r>
              <a:rPr lang="en-US" altLang="zh-CN" dirty="0" smtClean="0"/>
              <a:t> </a:t>
            </a:r>
            <a:r>
              <a:rPr lang="en-US" altLang="zh-CN" sz="1800" dirty="0" smtClean="0"/>
              <a:t>[theorem 1]</a:t>
            </a:r>
            <a:r>
              <a:rPr lang="en-US" altLang="zh-CN" dirty="0" smtClean="0"/>
              <a:t>.</a:t>
            </a:r>
            <a:endParaRPr lang="zh-CN" altLang="en-US" baseline="-25000" dirty="0"/>
          </a:p>
          <a:p>
            <a:endParaRPr lang="zh-CN" altLang="en-US" baseline="-25000" dirty="0"/>
          </a:p>
          <a:p>
            <a:endParaRPr lang="zh-CN" altLang="en-US" baseline="-25000" dirty="0"/>
          </a:p>
          <a:p>
            <a:endParaRPr lang="zh-CN" altLang="en-US" baseline="-25000" dirty="0"/>
          </a:p>
          <a:p>
            <a:endParaRPr lang="zh-CN" altLang="en-US" baseline="-25000" dirty="0"/>
          </a:p>
          <a:p>
            <a:endParaRPr lang="zh-CN" altLang="en-US" baseline="-25000" dirty="0"/>
          </a:p>
          <a:p>
            <a:endParaRPr lang="zh-CN" altLang="en-US" baseline="-25000" dirty="0"/>
          </a:p>
          <a:p>
            <a:endParaRPr lang="en-US" altLang="zh-CN" baseline="-25000" dirty="0"/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66" y="3832373"/>
            <a:ext cx="8675688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259632" y="6309320"/>
            <a:ext cx="6840760" cy="4924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altLang="zh-CN" sz="2600" b="1" i="1" dirty="0" smtClean="0">
                <a:latin typeface="Times New Roman" pitchFamily="18" charset="0"/>
              </a:rPr>
              <a:t>a</a:t>
            </a:r>
            <a:r>
              <a:rPr lang="en-US" altLang="zh-CN" sz="2600" b="1" baseline="-25000" dirty="0" smtClean="0"/>
              <a:t>4</a:t>
            </a:r>
            <a:r>
              <a:rPr lang="zh-CN" altLang="en-US" sz="2600" b="1" dirty="0" smtClean="0">
                <a:latin typeface="Comic Sans MS" pitchFamily="66" charset="0"/>
              </a:rPr>
              <a:t> </a:t>
            </a:r>
            <a:r>
              <a:rPr lang="en-US" altLang="zh-CN" sz="2600" dirty="0" smtClean="0">
                <a:latin typeface="Comic Sans MS" pitchFamily="66" charset="0"/>
              </a:rPr>
              <a:t>constructs path</a:t>
            </a:r>
            <a:r>
              <a:rPr lang="en-US" altLang="zh-CN" sz="2600" b="1" dirty="0" smtClean="0">
                <a:latin typeface="Comic Sans MS" pitchFamily="66" charset="0"/>
              </a:rPr>
              <a:t> </a:t>
            </a:r>
            <a:r>
              <a:rPr lang="en-US" altLang="zh-CN" sz="2600" b="1" i="1" dirty="0" err="1" smtClean="0">
                <a:latin typeface="Times New Roman" pitchFamily="18" charset="0"/>
              </a:rPr>
              <a:t>p</a:t>
            </a:r>
            <a:r>
              <a:rPr lang="en-US" altLang="zh-CN" sz="2600" b="1" i="1" baseline="-25000" dirty="0" err="1" smtClean="0">
                <a:latin typeface="Times New Roman" pitchFamily="18" charset="0"/>
              </a:rPr>
              <a:t>f</a:t>
            </a:r>
            <a:r>
              <a:rPr lang="en-US" altLang="zh-CN" sz="2600" b="1" i="1" baseline="-25000" dirty="0" smtClean="0">
                <a:latin typeface="Times New Roman" pitchFamily="18" charset="0"/>
              </a:rPr>
              <a:t> </a:t>
            </a:r>
            <a:r>
              <a:rPr lang="en-US" altLang="zh-CN" sz="2600" b="1" i="1" dirty="0" smtClean="0">
                <a:latin typeface="Comic Sans MS" pitchFamily="66" charset="0"/>
              </a:rPr>
              <a:t>,</a:t>
            </a:r>
            <a:r>
              <a:rPr lang="en-US" altLang="zh-CN" sz="2600" b="1" i="1" baseline="-25000" dirty="0" smtClean="0">
                <a:latin typeface="Comic Sans MS" pitchFamily="66" charset="0"/>
              </a:rPr>
              <a:t> </a:t>
            </a:r>
            <a:r>
              <a:rPr lang="en-US" altLang="zh-CN" sz="2600" dirty="0" smtClean="0">
                <a:latin typeface="Comic Sans MS" pitchFamily="66" charset="0"/>
              </a:rPr>
              <a:t>and hijacks prefix</a:t>
            </a:r>
            <a:r>
              <a:rPr lang="zh-CN" altLang="en-US" sz="2600" b="1" dirty="0" smtClean="0">
                <a:latin typeface="Comic Sans MS" pitchFamily="66" charset="0"/>
              </a:rPr>
              <a:t> </a:t>
            </a:r>
            <a:r>
              <a:rPr lang="en-US" altLang="zh-CN" sz="2600" b="1" i="1" dirty="0">
                <a:latin typeface="Times New Roman" pitchFamily="18" charset="0"/>
              </a:rPr>
              <a:t>f   </a:t>
            </a:r>
            <a:endParaRPr lang="en-US" altLang="zh-CN" sz="26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16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sz="4300" dirty="0" smtClean="0"/>
              <a:t>Fortunately,</a:t>
            </a:r>
            <a:br>
              <a:rPr lang="en-US" altLang="zh-CN" sz="4300" dirty="0" smtClean="0"/>
            </a:br>
            <a:r>
              <a:rPr lang="en-US" altLang="zh-CN" sz="4300" dirty="0" smtClean="0"/>
              <a:t>life is hard to the attacker</a:t>
            </a:r>
            <a:endParaRPr lang="zh-CN" altLang="en-US" sz="4300" b="1" dirty="0">
              <a:solidFill>
                <a:srgbClr val="0000FF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00200"/>
            <a:ext cx="8748464" cy="4493096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dirty="0" smtClean="0"/>
              <a:t>Forge a path in FS-BGP is </a:t>
            </a:r>
            <a:r>
              <a:rPr lang="en-US" altLang="zh-CN" sz="2800" dirty="0" smtClean="0">
                <a:solidFill>
                  <a:srgbClr val="0000FF"/>
                </a:solidFill>
              </a:rPr>
              <a:t>very difficult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/>
              <a:t>Must be constructed using received &amp; authenticated critical path segments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/>
              <a:t>Must not be announced by the intermediate </a:t>
            </a:r>
            <a:r>
              <a:rPr lang="en-US" altLang="zh-CN" sz="2400" dirty="0" err="1" smtClean="0"/>
              <a:t>ASes</a:t>
            </a:r>
            <a:endParaRPr lang="en-US" altLang="zh-CN" sz="2400" dirty="0" smtClean="0"/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Forged </a:t>
            </a:r>
            <a:r>
              <a:rPr lang="en-US" altLang="zh-CN" sz="2800" dirty="0"/>
              <a:t>path is </a:t>
            </a:r>
            <a:r>
              <a:rPr lang="en-US" altLang="zh-CN" sz="2800" dirty="0">
                <a:solidFill>
                  <a:srgbClr val="0000FF"/>
                </a:solidFill>
              </a:rPr>
              <a:t>still </a:t>
            </a:r>
            <a:r>
              <a:rPr lang="en-US" altLang="zh-CN" sz="2800" dirty="0" smtClean="0">
                <a:solidFill>
                  <a:srgbClr val="0000FF"/>
                </a:solidFill>
              </a:rPr>
              <a:t>available</a:t>
            </a:r>
            <a:r>
              <a:rPr lang="en-US" altLang="zh-CN" sz="2800" dirty="0" smtClean="0"/>
              <a:t>, </a:t>
            </a:r>
            <a:r>
              <a:rPr lang="en-US" altLang="zh-CN" sz="2800" dirty="0"/>
              <a:t>and only temporarily not </a:t>
            </a:r>
            <a:r>
              <a:rPr lang="en-US" altLang="zh-CN" sz="2800" dirty="0" smtClean="0"/>
              <a:t>announced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Only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short enough</a:t>
            </a:r>
            <a:r>
              <a:rPr lang="en-US" altLang="zh-CN" sz="2800" dirty="0" smtClean="0">
                <a:solidFill>
                  <a:srgbClr val="0000FF"/>
                </a:solidFill>
              </a:rPr>
              <a:t> forge-path </a:t>
            </a:r>
            <a:r>
              <a:rPr lang="en-US" altLang="zh-CN" sz="2800" dirty="0" smtClean="0"/>
              <a:t>can be used for an effective hijacking </a:t>
            </a:r>
            <a:r>
              <a:rPr lang="en-US" altLang="zh-CN" sz="1800" dirty="0" smtClean="0"/>
              <a:t>[Theorem 2]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/>
              <a:t>Forged path can </a:t>
            </a:r>
            <a:r>
              <a:rPr lang="en-US" altLang="zh-CN" sz="2400" dirty="0"/>
              <a:t>not be shorter than 4 </a:t>
            </a:r>
            <a:r>
              <a:rPr lang="en-US" altLang="zh-CN" sz="2400" dirty="0" smtClean="0"/>
              <a:t>AS hops</a:t>
            </a:r>
            <a:endParaRPr lang="zh-CN" altLang="en-US" sz="2400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SPP: Suppressed Path Padding</a:t>
            </a:r>
            <a:endParaRPr lang="zh-CN" alt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en-US" altLang="zh-CN" dirty="0" smtClean="0"/>
              <a:t>Based on AS </a:t>
            </a:r>
            <a:r>
              <a:rPr lang="en-US" altLang="zh-CN" dirty="0"/>
              <a:t>Path </a:t>
            </a:r>
            <a:r>
              <a:rPr lang="en-US" altLang="zh-CN" dirty="0" smtClean="0"/>
              <a:t>Pre-pending</a:t>
            </a:r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SPP </a:t>
            </a:r>
            <a:r>
              <a:rPr lang="en-US" altLang="zh-CN" dirty="0"/>
              <a:t>guarantees</a:t>
            </a:r>
          </a:p>
          <a:p>
            <a:pPr lvl="1"/>
            <a:r>
              <a:rPr lang="en-US" altLang="zh-CN" dirty="0"/>
              <a:t>Paths with lower preference (suppressed path) are not shorter than the corresponding optimal path</a:t>
            </a:r>
          </a:p>
          <a:p>
            <a:endParaRPr lang="zh-CN" altLang="en-US" dirty="0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187"/>
          <a:stretch>
            <a:fillRect/>
          </a:stretch>
        </p:blipFill>
        <p:spPr bwMode="auto">
          <a:xfrm>
            <a:off x="3958412" y="2204864"/>
            <a:ext cx="4790052" cy="1961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94296" y="2349301"/>
            <a:ext cx="16700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200">
                <a:latin typeface="Times New Roman" pitchFamily="18" charset="0"/>
              </a:rPr>
              <a:t>{</a:t>
            </a:r>
            <a:r>
              <a:rPr lang="en-US" altLang="zh-CN" sz="2200" i="1">
                <a:latin typeface="Times New Roman" pitchFamily="18" charset="0"/>
              </a:rPr>
              <a:t>a</a:t>
            </a:r>
            <a:r>
              <a:rPr lang="en-US" altLang="zh-CN" sz="2200" baseline="-25000">
                <a:latin typeface="Times New Roman" pitchFamily="18" charset="0"/>
              </a:rPr>
              <a:t>4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a</a:t>
            </a:r>
            <a:r>
              <a:rPr lang="en-US" altLang="zh-CN" sz="2200" baseline="-25000">
                <a:latin typeface="Times New Roman" pitchFamily="18" charset="0"/>
              </a:rPr>
              <a:t>3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a</a:t>
            </a:r>
            <a:r>
              <a:rPr lang="en-US" altLang="zh-CN" sz="2200" baseline="-25000">
                <a:latin typeface="Times New Roman" pitchFamily="18" charset="0"/>
              </a:rPr>
              <a:t>2</a:t>
            </a:r>
            <a:r>
              <a:rPr lang="en-US" altLang="zh-CN" sz="2200">
                <a:latin typeface="Times New Roman" pitchFamily="18" charset="0"/>
              </a:rPr>
              <a:t>}</a:t>
            </a:r>
            <a:r>
              <a:rPr lang="en-US" altLang="zh-CN" sz="2200" i="1">
                <a:latin typeface="Times New Roman" pitchFamily="18" charset="0"/>
              </a:rPr>
              <a:t>a</a:t>
            </a:r>
            <a:r>
              <a:rPr lang="en-US" altLang="zh-CN" sz="22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881584" y="2990651"/>
            <a:ext cx="19494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200" dirty="0">
                <a:latin typeface="Times New Roman" pitchFamily="18" charset="0"/>
              </a:rPr>
              <a:t>{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4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b="1" i="1" dirty="0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altLang="zh-CN" sz="2200" b="1" baseline="-25000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2</a:t>
            </a:r>
            <a:r>
              <a:rPr lang="en-US" altLang="zh-CN" sz="2200" dirty="0">
                <a:latin typeface="Times New Roman" pitchFamily="18" charset="0"/>
              </a:rPr>
              <a:t>}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3</a:t>
            </a:r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1745184" y="277951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05321" y="3578026"/>
            <a:ext cx="333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200" i="1" dirty="0" err="1">
                <a:latin typeface="Times New Roman" pitchFamily="18" charset="0"/>
              </a:rPr>
              <a:t>p</a:t>
            </a:r>
            <a:r>
              <a:rPr lang="en-US" altLang="zh-CN" sz="2200" i="1" baseline="-25000" dirty="0" err="1">
                <a:latin typeface="Times New Roman" pitchFamily="18" charset="0"/>
              </a:rPr>
              <a:t>f</a:t>
            </a:r>
            <a:r>
              <a:rPr lang="en-US" altLang="zh-CN" sz="2200" dirty="0">
                <a:latin typeface="Times New Roman" pitchFamily="18" charset="0"/>
              </a:rPr>
              <a:t>=&lt;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5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4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b="1" i="1" dirty="0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altLang="zh-CN" sz="2200" b="1" baseline="-25000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b="1" i="1" dirty="0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altLang="zh-CN" sz="2200" b="1" baseline="-25000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b="1" i="1" dirty="0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altLang="zh-CN" sz="2200" b="1" baseline="-25000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2</a:t>
            </a:r>
            <a:r>
              <a:rPr lang="en-US" altLang="zh-CN" sz="2200" dirty="0">
                <a:latin typeface="Times New Roman" pitchFamily="18" charset="0"/>
              </a:rPr>
              <a:t>, </a:t>
            </a:r>
            <a:r>
              <a:rPr lang="en-US" altLang="zh-CN" sz="2200" i="1" dirty="0">
                <a:latin typeface="Times New Roman" pitchFamily="18" charset="0"/>
              </a:rPr>
              <a:t>a</a:t>
            </a:r>
            <a:r>
              <a:rPr lang="en-US" altLang="zh-CN" sz="2200" baseline="-25000" dirty="0">
                <a:latin typeface="Times New Roman" pitchFamily="18" charset="0"/>
              </a:rPr>
              <a:t>1</a:t>
            </a:r>
            <a:r>
              <a:rPr lang="en-US" altLang="zh-CN" sz="2200" dirty="0">
                <a:latin typeface="Times New Roman" pitchFamily="18" charset="0"/>
              </a:rPr>
              <a:t>&gt;</a:t>
            </a:r>
            <a:endParaRPr lang="en-US" altLang="zh-CN" sz="2200" baseline="-25000" dirty="0">
              <a:latin typeface="Times New Roman" pitchFamily="18" charset="0"/>
            </a:endParaRPr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5758275" y="3408716"/>
            <a:ext cx="346364" cy="308316"/>
          </a:xfrm>
          <a:prstGeom prst="ellips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38" name="Oval 10"/>
          <p:cNvSpPr>
            <a:spLocks noChangeArrowheads="1"/>
          </p:cNvSpPr>
          <p:nvPr/>
        </p:nvSpPr>
        <p:spPr bwMode="auto">
          <a:xfrm>
            <a:off x="4902919" y="2725141"/>
            <a:ext cx="324418" cy="324417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 smtClean="0"/>
              <a:t>SPP: </a:t>
            </a:r>
            <a:r>
              <a:rPr lang="en-US" altLang="zh-CN" sz="4000" dirty="0"/>
              <a:t>Suppressed Path </a:t>
            </a:r>
            <a:r>
              <a:rPr lang="en-US" altLang="zh-CN" sz="4000" dirty="0" smtClean="0"/>
              <a:t>Padding</a:t>
            </a:r>
            <a:endParaRPr lang="en-US" altLang="zh-CN" sz="40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775"/>
            <a:ext cx="8964487" cy="4525963"/>
          </a:xfrm>
        </p:spPr>
        <p:txBody>
          <a:bodyPr/>
          <a:lstStyle/>
          <a:p>
            <a:r>
              <a:rPr lang="en-US" altLang="zh-CN" dirty="0" smtClean="0"/>
              <a:t>General</a:t>
            </a:r>
          </a:p>
          <a:p>
            <a:r>
              <a:rPr lang="en-US" altLang="zh-CN" dirty="0" smtClean="0"/>
              <a:t>Easy to Implement</a:t>
            </a:r>
          </a:p>
          <a:p>
            <a:r>
              <a:rPr lang="en-US" altLang="zh-CN" dirty="0" smtClean="0"/>
              <a:t>Light-weight</a:t>
            </a:r>
          </a:p>
          <a:p>
            <a:r>
              <a:rPr lang="en-US" altLang="zh-CN" dirty="0" smtClean="0"/>
              <a:t>Optional</a:t>
            </a:r>
          </a:p>
          <a:p>
            <a:r>
              <a:rPr lang="en-US" altLang="zh-CN" dirty="0" smtClean="0"/>
              <a:t>Defend against replay attack</a:t>
            </a:r>
          </a:p>
          <a:p>
            <a:pPr lvl="1"/>
            <a:r>
              <a:rPr lang="en-US" altLang="zh-CN" dirty="0" smtClean="0"/>
              <a:t>Optimal path always has the shortest length</a:t>
            </a:r>
          </a:p>
          <a:p>
            <a:pPr lvl="1"/>
            <a:r>
              <a:rPr lang="en-US" altLang="zh-CN" dirty="0" smtClean="0"/>
              <a:t>Optimal path always has the longest live-time</a:t>
            </a:r>
          </a:p>
          <a:p>
            <a:pPr lvl="1"/>
            <a:r>
              <a:rPr lang="en-US" altLang="zh-CN" dirty="0" smtClean="0"/>
              <a:t>Replay attack becomes very hard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45481"/>
            <a:ext cx="3529013" cy="218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en-US" altLang="zh-CN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5068888"/>
          </a:xfrm>
        </p:spPr>
        <p:txBody>
          <a:bodyPr/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Introduction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Backgrounds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Related works: S-BGP, …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Our proposal: FS-BGP</a:t>
            </a:r>
          </a:p>
          <a:p>
            <a:pPr lvl="4"/>
            <a:endParaRPr lang="en-US" altLang="zh-CN" dirty="0"/>
          </a:p>
          <a:p>
            <a:r>
              <a:rPr lang="en-US" altLang="zh-CN" dirty="0" smtClean="0"/>
              <a:t>FS-BGP: Fast Secure BGP</a:t>
            </a:r>
            <a:endParaRPr lang="en-US" altLang="zh-CN" dirty="0"/>
          </a:p>
          <a:p>
            <a:r>
              <a:rPr lang="en-US" altLang="zh-CN" dirty="0" smtClean="0"/>
              <a:t>Evaluation</a:t>
            </a: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en-US" altLang="zh-CN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1628775"/>
            <a:ext cx="8496175" cy="5068888"/>
          </a:xfrm>
        </p:spPr>
        <p:txBody>
          <a:bodyPr/>
          <a:lstStyle/>
          <a:p>
            <a:r>
              <a:rPr lang="en-US" altLang="zh-CN" dirty="0"/>
              <a:t>Introduction</a:t>
            </a:r>
          </a:p>
          <a:p>
            <a:r>
              <a:rPr lang="en-US" altLang="zh-CN" dirty="0" smtClean="0"/>
              <a:t>FS-BGP: Fast Secure BGP</a:t>
            </a:r>
          </a:p>
          <a:p>
            <a:pPr lvl="4"/>
            <a:endParaRPr lang="en-US" altLang="zh-CN" dirty="0" smtClean="0"/>
          </a:p>
          <a:p>
            <a:r>
              <a:rPr lang="en-US" altLang="zh-CN" dirty="0" smtClean="0">
                <a:solidFill>
                  <a:srgbClr val="0000FF"/>
                </a:solidFill>
              </a:rPr>
              <a:t>Evaluation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Security Level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Computational </a:t>
            </a:r>
            <a:r>
              <a:rPr lang="en-US" altLang="zh-CN" dirty="0" smtClean="0">
                <a:solidFill>
                  <a:srgbClr val="0000FF"/>
                </a:solidFill>
              </a:rPr>
              <a:t>Cost</a:t>
            </a:r>
            <a:endParaRPr lang="en-US" altLang="zh-CN" dirty="0" smtClean="0">
              <a:solidFill>
                <a:srgbClr val="0000FF"/>
              </a:solidFill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10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23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8686800" cy="1655763"/>
          </a:xfrm>
        </p:spPr>
        <p:txBody>
          <a:bodyPr/>
          <a:lstStyle/>
          <a:p>
            <a:r>
              <a:rPr lang="en-US" altLang="zh-CN" dirty="0" smtClean="0"/>
              <a:t>Paths can be verified in FS-BGP are all available paths</a:t>
            </a:r>
            <a:endParaRPr lang="zh-CN" altLang="en-US" dirty="0"/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6659563" y="3722447"/>
            <a:ext cx="2484437" cy="12239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6732588" y="3905009"/>
            <a:ext cx="1655762" cy="863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126" y="274638"/>
            <a:ext cx="9159126" cy="1143000"/>
          </a:xfrm>
        </p:spPr>
        <p:txBody>
          <a:bodyPr/>
          <a:lstStyle/>
          <a:p>
            <a:r>
              <a:rPr lang="en-US" altLang="zh-CN" dirty="0" smtClean="0"/>
              <a:t>CSA achieves</a:t>
            </a:r>
            <a:br>
              <a:rPr lang="en-US" altLang="zh-CN" dirty="0" smtClean="0"/>
            </a:br>
            <a:r>
              <a:rPr lang="en-US" altLang="zh-CN" dirty="0" smtClean="0"/>
              <a:t>Available Path Authentication</a:t>
            </a:r>
            <a:endParaRPr lang="zh-CN" altLang="en-US" dirty="0"/>
          </a:p>
        </p:txBody>
      </p:sp>
      <p:graphicFrame>
        <p:nvGraphicFramePr>
          <p:cNvPr id="23560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13047147"/>
              </p:ext>
            </p:extLst>
          </p:nvPr>
        </p:nvGraphicFramePr>
        <p:xfrm>
          <a:off x="769917" y="4062867"/>
          <a:ext cx="608013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3" name="Equation" r:id="rId3" imgW="164880" imgH="190440" progId="Equation.DSMT4">
                  <p:embed/>
                </p:oleObj>
              </mc:Choice>
              <mc:Fallback>
                <p:oleObj name="Equation" r:id="rId3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17" y="4062867"/>
                        <a:ext cx="608013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522" y="3026869"/>
            <a:ext cx="218521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Signed paths</a:t>
            </a:r>
          </a:p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in S-BGP</a:t>
            </a:r>
            <a:endParaRPr lang="zh-CN" altLang="en-US" sz="2600" dirty="0">
              <a:latin typeface="Comic Sans MS" pitchFamily="66" charset="0"/>
              <a:ea typeface="黑体" pitchFamily="49" charset="-122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411760" y="3026869"/>
            <a:ext cx="218521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Signed paths</a:t>
            </a:r>
          </a:p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in </a:t>
            </a:r>
            <a:r>
              <a:rPr lang="en-US" altLang="zh-CN" sz="2600" dirty="0" smtClean="0">
                <a:solidFill>
                  <a:srgbClr val="0000FF"/>
                </a:solidFill>
                <a:latin typeface="Comic Sans MS" pitchFamily="66" charset="0"/>
                <a:ea typeface="黑体" pitchFamily="49" charset="-122"/>
              </a:rPr>
              <a:t>FS-BGP</a:t>
            </a:r>
            <a:endParaRPr lang="zh-CN" altLang="en-US" sz="2600" dirty="0">
              <a:solidFill>
                <a:srgbClr val="0000FF"/>
              </a:solidFill>
              <a:latin typeface="Comic Sans MS" pitchFamily="66" charset="0"/>
              <a:ea typeface="黑体" pitchFamily="49" charset="-122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884625" y="3045919"/>
            <a:ext cx="20377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All available</a:t>
            </a:r>
          </a:p>
          <a:p>
            <a:pPr algn="ctr"/>
            <a:r>
              <a:rPr lang="en-US" altLang="zh-CN" sz="2600" dirty="0" smtClean="0">
                <a:latin typeface="Comic Sans MS" pitchFamily="66" charset="0"/>
                <a:ea typeface="黑体" pitchFamily="49" charset="-122"/>
              </a:rPr>
              <a:t>paths</a:t>
            </a:r>
            <a:endParaRPr lang="zh-CN" altLang="en-US" sz="2600" dirty="0">
              <a:latin typeface="Comic Sans MS" pitchFamily="66" charset="0"/>
              <a:ea typeface="黑体" pitchFamily="49" charset="-122"/>
            </a:endParaRPr>
          </a:p>
        </p:txBody>
      </p:sp>
      <p:graphicFrame>
        <p:nvGraphicFramePr>
          <p:cNvPr id="23562" name="Object 10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471780233"/>
              </p:ext>
            </p:extLst>
          </p:nvPr>
        </p:nvGraphicFramePr>
        <p:xfrm>
          <a:off x="2266950" y="4231142"/>
          <a:ext cx="3603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4" name="Equation" r:id="rId5" imgW="139680" imgH="114120" progId="Equation.DSMT4">
                  <p:embed/>
                </p:oleObj>
              </mc:Choice>
              <mc:Fallback>
                <p:oleObj name="Equation" r:id="rId5" imgW="1396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4231142"/>
                        <a:ext cx="3603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092719"/>
              </p:ext>
            </p:extLst>
          </p:nvPr>
        </p:nvGraphicFramePr>
        <p:xfrm>
          <a:off x="3130550" y="4062867"/>
          <a:ext cx="7937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5" name="Equation" r:id="rId7" imgW="215640" imgH="190440" progId="Equation.DSMT4">
                  <p:embed/>
                </p:oleObj>
              </mc:Choice>
              <mc:Fallback>
                <p:oleObj name="Equation" r:id="rId7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4062867"/>
                        <a:ext cx="79375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267460"/>
              </p:ext>
            </p:extLst>
          </p:nvPr>
        </p:nvGraphicFramePr>
        <p:xfrm>
          <a:off x="4789488" y="4231142"/>
          <a:ext cx="3603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6" name="Equation" r:id="rId9" imgW="139680" imgH="114120" progId="Equation.DSMT4">
                  <p:embed/>
                </p:oleObj>
              </mc:Choice>
              <mc:Fallback>
                <p:oleObj name="Equation" r:id="rId9" imgW="1396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231142"/>
                        <a:ext cx="3603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6948488" y="4011372"/>
            <a:ext cx="576262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atin typeface="Comic Sans MS" pitchFamily="66" charset="0"/>
            </a:endParaRPr>
          </a:p>
        </p:txBody>
      </p:sp>
      <p:graphicFrame>
        <p:nvGraphicFramePr>
          <p:cNvPr id="2357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526592"/>
              </p:ext>
            </p:extLst>
          </p:nvPr>
        </p:nvGraphicFramePr>
        <p:xfrm>
          <a:off x="7687195" y="4082809"/>
          <a:ext cx="5572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7" name="Equation" r:id="rId10" imgW="215640" imgH="190440" progId="Equation.DSMT4">
                  <p:embed/>
                </p:oleObj>
              </mc:Choice>
              <mc:Fallback>
                <p:oleObj name="Equation" r:id="rId10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195" y="4082809"/>
                        <a:ext cx="55721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050111"/>
              </p:ext>
            </p:extLst>
          </p:nvPr>
        </p:nvGraphicFramePr>
        <p:xfrm>
          <a:off x="7019925" y="4082809"/>
          <a:ext cx="427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8" name="Equation" r:id="rId11" imgW="164880" imgH="190440" progId="Equation.DSMT4">
                  <p:embed/>
                </p:oleObj>
              </mc:Choice>
              <mc:Fallback>
                <p:oleObj name="Equation" r:id="rId11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4082809"/>
                        <a:ext cx="42703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103916" y="4961301"/>
            <a:ext cx="20088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Comic Sans MS" pitchFamily="66" charset="0"/>
              </a:rPr>
              <a:t>1. Outdated path</a:t>
            </a:r>
          </a:p>
          <a:p>
            <a:r>
              <a:rPr lang="en-US" altLang="zh-CN" dirty="0" smtClean="0">
                <a:latin typeface="Comic Sans MS" pitchFamily="66" charset="0"/>
              </a:rPr>
              <a:t>2. Current path</a:t>
            </a:r>
            <a:endParaRPr lang="zh-CN" altLang="en-US" dirty="0">
              <a:latin typeface="Comic Sans MS" pitchFamily="66" charset="0"/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2699792" y="4953942"/>
            <a:ext cx="209384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Comic Sans MS" pitchFamily="66" charset="0"/>
              </a:rPr>
              <a:t>1. Outdated path</a:t>
            </a:r>
          </a:p>
          <a:p>
            <a:r>
              <a:rPr lang="en-US" altLang="zh-CN" dirty="0" smtClean="0">
                <a:latin typeface="Comic Sans MS" pitchFamily="66" charset="0"/>
              </a:rPr>
              <a:t>2. Current path</a:t>
            </a:r>
          </a:p>
          <a:p>
            <a:r>
              <a:rPr lang="en-US" altLang="zh-CN" b="1" dirty="0" smtClean="0">
                <a:solidFill>
                  <a:srgbClr val="0000FF"/>
                </a:solidFill>
                <a:latin typeface="Comic Sans MS" pitchFamily="66" charset="0"/>
              </a:rPr>
              <a:t>3. Revealed path</a:t>
            </a:r>
            <a:endParaRPr lang="zh-CN" altLang="en-US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249888" y="4946583"/>
            <a:ext cx="209384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Comic Sans MS" pitchFamily="66" charset="0"/>
              </a:rPr>
              <a:t>1. Outdated path</a:t>
            </a:r>
          </a:p>
          <a:p>
            <a:r>
              <a:rPr lang="en-US" altLang="zh-CN" dirty="0" smtClean="0">
                <a:latin typeface="Comic Sans MS" pitchFamily="66" charset="0"/>
              </a:rPr>
              <a:t>2. Current path</a:t>
            </a:r>
          </a:p>
          <a:p>
            <a:r>
              <a:rPr lang="en-US" altLang="zh-CN" b="1" dirty="0" smtClean="0">
                <a:latin typeface="Comic Sans MS" pitchFamily="66" charset="0"/>
              </a:rPr>
              <a:t>3. Revealed path</a:t>
            </a:r>
          </a:p>
          <a:p>
            <a:r>
              <a:rPr lang="en-US" altLang="zh-CN" b="1" dirty="0" smtClean="0">
                <a:latin typeface="Comic Sans MS" pitchFamily="66" charset="0"/>
              </a:rPr>
              <a:t>4. Potential path</a:t>
            </a:r>
            <a:endParaRPr lang="zh-CN" altLang="en-US" b="1" dirty="0">
              <a:latin typeface="Comic Sans MS" pitchFamily="66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19AB-CC96-4622-83C7-ECA1FBF77FEF}" type="slidenum">
              <a:rPr lang="en-US" altLang="zh-CN" smtClean="0"/>
              <a:pPr/>
              <a:t>21</a:t>
            </a:fld>
            <a:endParaRPr lang="en-US" altLang="zh-CN"/>
          </a:p>
        </p:txBody>
      </p:sp>
      <p:pic>
        <p:nvPicPr>
          <p:cNvPr id="63042" name="Picture 774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331" y="4066140"/>
            <a:ext cx="694325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050" name="Picture 775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436" y="4070371"/>
            <a:ext cx="561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5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Security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22</a:t>
            </a:fld>
            <a:endParaRPr lang="en-US" altLang="zh-CN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8399318" cy="395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矩形 2"/>
          <p:cNvSpPr/>
          <p:nvPr/>
        </p:nvSpPr>
        <p:spPr>
          <a:xfrm>
            <a:off x="395536" y="4350590"/>
            <a:ext cx="8399318" cy="13649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972786" y="1772816"/>
            <a:ext cx="648072" cy="395720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7176252" y="1772816"/>
            <a:ext cx="1043726" cy="39572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790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Computational Cost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/>
          <a:lstStyle/>
          <a:p>
            <a:r>
              <a:rPr lang="en-US" altLang="zh-CN" dirty="0" smtClean="0"/>
              <a:t>30 days’ real BGP UPDATEs (backbone)</a:t>
            </a:r>
          </a:p>
          <a:p>
            <a:pPr lvl="1"/>
            <a:r>
              <a:rPr lang="en-US" altLang="zh-CN" dirty="0" smtClean="0"/>
              <a:t>Cost reduced by </a:t>
            </a:r>
            <a:r>
              <a:rPr lang="en-US" altLang="zh-CN" dirty="0" smtClean="0">
                <a:solidFill>
                  <a:srgbClr val="0000FF"/>
                </a:solidFill>
              </a:rPr>
              <a:t>two orders of magnitude</a:t>
            </a:r>
          </a:p>
          <a:p>
            <a:pPr lvl="1"/>
            <a:r>
              <a:rPr lang="en-US" altLang="zh-CN" dirty="0" smtClean="0"/>
              <a:t>Achieves </a:t>
            </a:r>
            <a:r>
              <a:rPr lang="en-US" altLang="zh-CN" dirty="0" smtClean="0">
                <a:solidFill>
                  <a:srgbClr val="0000FF"/>
                </a:solidFill>
              </a:rPr>
              <a:t>real-time </a:t>
            </a:r>
            <a:r>
              <a:rPr lang="en-US" altLang="zh-CN" dirty="0" smtClean="0"/>
              <a:t>signing &amp; verification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35377" y="6351762"/>
            <a:ext cx="2133600" cy="476250"/>
          </a:xfrm>
        </p:spPr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1762"/>
            <a:ext cx="2895600" cy="476250"/>
          </a:xfrm>
        </p:spPr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286" y="3250697"/>
            <a:ext cx="3030682" cy="26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9512" y="4934495"/>
            <a:ext cx="10038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FF"/>
                </a:solidFill>
                <a:latin typeface="Comic Sans MS" pitchFamily="66" charset="0"/>
              </a:rPr>
              <a:t>FS-BGP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19212" y="3676339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>
                <a:latin typeface="Comic Sans MS" pitchFamily="66" charset="0"/>
              </a:rPr>
              <a:t>S-BGP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09176"/>
            <a:ext cx="3000864" cy="266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7832721" y="4934495"/>
            <a:ext cx="10038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FF"/>
                </a:solidFill>
                <a:latin typeface="Comic Sans MS" pitchFamily="66" charset="0"/>
              </a:rPr>
              <a:t>FS-BGP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7812360" y="3693754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>
                <a:latin typeface="Comic Sans MS" pitchFamily="66" charset="0"/>
              </a:rPr>
              <a:t>S-BGP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063969" y="5805264"/>
            <a:ext cx="525244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r"/>
            <a:r>
              <a:rPr lang="en-US" altLang="zh-CN" dirty="0" smtClean="0">
                <a:latin typeface="Comic Sans MS" pitchFamily="66" charset="0"/>
              </a:rPr>
              <a:t># verifications in every second</a:t>
            </a:r>
            <a:endParaRPr lang="zh-CN" altLang="en-US" dirty="0">
              <a:latin typeface="Comic Sans MS" pitchFamily="66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293793" y="5805264"/>
            <a:ext cx="3007555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Comic Sans MS" pitchFamily="66" charset="0"/>
              </a:rPr>
              <a:t># signings in every second</a:t>
            </a:r>
            <a:endParaRPr lang="zh-CN" altLang="en-US" dirty="0">
              <a:latin typeface="Comic Sans MS" pitchFamily="66" charset="0"/>
            </a:endParaRPr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>
          <a:xfrm>
            <a:off x="6553200" y="6351762"/>
            <a:ext cx="2133600" cy="476250"/>
          </a:xfrm>
        </p:spPr>
        <p:txBody>
          <a:bodyPr/>
          <a:lstStyle/>
          <a:p>
            <a:fld id="{1D88C153-771C-4C02-A527-E5D7EB0853F9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83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Conclusion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00200"/>
            <a:ext cx="8748464" cy="4565104"/>
          </a:xfrm>
          <a:solidFill>
            <a:srgbClr val="FFFFCC"/>
          </a:solidFill>
        </p:spPr>
        <p:txBody>
          <a:bodyPr/>
          <a:lstStyle/>
          <a:p>
            <a:r>
              <a:rPr lang="en-US" altLang="zh-CN" sz="2800" dirty="0" smtClean="0"/>
              <a:t>FS-BGP</a:t>
            </a:r>
            <a:r>
              <a:rPr lang="en-US" altLang="zh-CN" sz="2800" dirty="0"/>
              <a:t>: Fast Secure BGP</a:t>
            </a:r>
          </a:p>
          <a:p>
            <a:pPr lvl="1"/>
            <a:r>
              <a:rPr lang="en-US" altLang="zh-CN" sz="2400" b="1" dirty="0" smtClean="0"/>
              <a:t>CSA</a:t>
            </a:r>
            <a:r>
              <a:rPr lang="en-US" altLang="zh-CN" sz="2400" dirty="0"/>
              <a:t>: Critical Segment Attestation</a:t>
            </a:r>
          </a:p>
          <a:p>
            <a:pPr lvl="1"/>
            <a:r>
              <a:rPr lang="en-US" altLang="zh-CN" sz="2400" b="1" dirty="0"/>
              <a:t>SPP</a:t>
            </a:r>
            <a:r>
              <a:rPr lang="en-US" altLang="zh-CN" sz="2400" dirty="0"/>
              <a:t>: Suppressed Path </a:t>
            </a:r>
            <a:r>
              <a:rPr lang="en-US" altLang="zh-CN" sz="2400" dirty="0" smtClean="0"/>
              <a:t>Padding</a:t>
            </a:r>
            <a:endParaRPr lang="en-US" altLang="zh-CN" sz="2400" dirty="0"/>
          </a:p>
          <a:p>
            <a:r>
              <a:rPr lang="en-US" altLang="zh-CN" sz="2800" dirty="0"/>
              <a:t>Evaluation</a:t>
            </a:r>
          </a:p>
          <a:p>
            <a:pPr lvl="1"/>
            <a:r>
              <a:rPr lang="en-US" altLang="zh-CN" sz="2400" b="1" dirty="0" smtClean="0">
                <a:solidFill>
                  <a:srgbClr val="0000FF"/>
                </a:solidFill>
              </a:rPr>
              <a:t>Similar security level as S-BGP</a:t>
            </a:r>
            <a:endParaRPr lang="en-US" altLang="zh-CN" sz="2400" b="1" dirty="0">
              <a:solidFill>
                <a:srgbClr val="0000FF"/>
              </a:solidFill>
            </a:endParaRPr>
          </a:p>
          <a:p>
            <a:pPr lvl="1"/>
            <a:r>
              <a:rPr lang="en-US" altLang="zh-CN" sz="2400" b="1" dirty="0" smtClean="0">
                <a:solidFill>
                  <a:srgbClr val="0000FF"/>
                </a:solidFill>
              </a:rPr>
              <a:t>Reduced </a:t>
            </a:r>
            <a:r>
              <a:rPr lang="en-US" altLang="zh-CN" sz="2400" b="1" dirty="0">
                <a:solidFill>
                  <a:srgbClr val="0000FF"/>
                </a:solidFill>
              </a:rPr>
              <a:t>the cost by orders of 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magnitude</a:t>
            </a:r>
            <a:endParaRPr lang="en-US" altLang="zh-CN" sz="2400" dirty="0"/>
          </a:p>
          <a:p>
            <a:r>
              <a:rPr lang="en-US" altLang="zh-CN" sz="2800" dirty="0" smtClean="0"/>
              <a:t>Future </a:t>
            </a:r>
            <a:r>
              <a:rPr lang="en-US" altLang="zh-CN" sz="2800" dirty="0"/>
              <a:t>work</a:t>
            </a:r>
          </a:p>
          <a:p>
            <a:pPr lvl="1"/>
            <a:r>
              <a:rPr lang="en-US" altLang="zh-CN" sz="2400" dirty="0" smtClean="0"/>
              <a:t>More efficient caching</a:t>
            </a:r>
          </a:p>
          <a:p>
            <a:pPr lvl="1"/>
            <a:r>
              <a:rPr lang="en-US" altLang="zh-CN" sz="2400" dirty="0" smtClean="0"/>
              <a:t>Implementation, standardization …</a:t>
            </a:r>
            <a:endParaRPr lang="en-US" altLang="zh-CN" sz="2400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3" name="TextBox 2"/>
          <p:cNvSpPr txBox="1"/>
          <p:nvPr/>
        </p:nvSpPr>
        <p:spPr>
          <a:xfrm>
            <a:off x="7380312" y="908720"/>
            <a:ext cx="1481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Comic Sans MS" pitchFamily="66" charset="0"/>
              </a:rPr>
              <a:t>Thanks!</a:t>
            </a:r>
            <a:endParaRPr lang="zh-CN" altLang="en-US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backup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367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en-US" altLang="zh-CN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1628775"/>
            <a:ext cx="8496175" cy="5068888"/>
          </a:xfrm>
        </p:spPr>
        <p:txBody>
          <a:bodyPr/>
          <a:lstStyle/>
          <a:p>
            <a:pPr lvl="4"/>
            <a:endParaRPr lang="en-US" altLang="zh-CN" dirty="0"/>
          </a:p>
          <a:p>
            <a:r>
              <a:rPr lang="en-US" altLang="zh-CN" dirty="0" smtClean="0">
                <a:solidFill>
                  <a:srgbClr val="0000FF"/>
                </a:solidFill>
              </a:rPr>
              <a:t>Discussion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Support complex routing policies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Protect privacy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57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/>
              <a:t>Handle complex routing policies</a:t>
            </a:r>
            <a:endParaRPr lang="zh-CN" alt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600200"/>
            <a:ext cx="8686800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 smtClean="0"/>
              <a:t>AS</a:t>
            </a:r>
            <a:r>
              <a:rPr lang="zh-CN" altLang="en-US" dirty="0" smtClean="0"/>
              <a:t> </a:t>
            </a:r>
            <a:r>
              <a:rPr lang="en-US" altLang="zh-CN" dirty="0" smtClean="0"/>
              <a:t>may use complicate route filters to describe their routing policies</a:t>
            </a:r>
          </a:p>
          <a:p>
            <a:pPr lvl="5">
              <a:lnSpc>
                <a:spcPct val="90000"/>
              </a:lnSpc>
            </a:pPr>
            <a:endParaRPr lang="en-US" altLang="zh-CN" dirty="0" smtClean="0"/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Prefix filter</a:t>
            </a:r>
            <a:r>
              <a:rPr lang="zh-CN" altLang="en-US" dirty="0"/>
              <a:t>：</a:t>
            </a:r>
          </a:p>
          <a:p>
            <a:pPr lvl="4">
              <a:lnSpc>
                <a:spcPct val="90000"/>
              </a:lnSpc>
            </a:pPr>
            <a:endParaRPr lang="zh-CN" altLang="en-US" dirty="0"/>
          </a:p>
          <a:p>
            <a:pPr lvl="1">
              <a:lnSpc>
                <a:spcPct val="90000"/>
              </a:lnSpc>
            </a:pPr>
            <a:r>
              <a:rPr lang="en-US" altLang="zh-CN" dirty="0"/>
              <a:t>Path </a:t>
            </a:r>
            <a:r>
              <a:rPr lang="en-US" altLang="zh-CN" dirty="0" smtClean="0"/>
              <a:t>filter</a:t>
            </a:r>
            <a:r>
              <a:rPr lang="zh-CN" altLang="en-US" dirty="0"/>
              <a:t>：</a:t>
            </a:r>
          </a:p>
          <a:p>
            <a:pPr lvl="1">
              <a:lnSpc>
                <a:spcPct val="90000"/>
              </a:lnSpc>
            </a:pPr>
            <a:r>
              <a:rPr lang="en-US" altLang="zh-CN" dirty="0"/>
              <a:t>Origin </a:t>
            </a:r>
            <a:r>
              <a:rPr lang="en-US" altLang="zh-CN" dirty="0" smtClean="0"/>
              <a:t>filter</a:t>
            </a:r>
            <a:r>
              <a:rPr lang="zh-CN" altLang="en-US" dirty="0"/>
              <a:t>：</a:t>
            </a:r>
          </a:p>
          <a:p>
            <a:pPr lvl="4">
              <a:lnSpc>
                <a:spcPct val="90000"/>
              </a:lnSpc>
            </a:pPr>
            <a:endParaRPr lang="en-US" altLang="zh-CN" dirty="0" smtClean="0"/>
          </a:p>
          <a:p>
            <a:pPr>
              <a:lnSpc>
                <a:spcPct val="90000"/>
              </a:lnSpc>
            </a:pPr>
            <a:r>
              <a:rPr lang="en-US" altLang="zh-CN" dirty="0" smtClean="0"/>
              <a:t>FS-BGP</a:t>
            </a:r>
            <a:r>
              <a:rPr lang="zh-CN" altLang="en-US" dirty="0" smtClean="0"/>
              <a:t> </a:t>
            </a:r>
            <a:r>
              <a:rPr lang="en-US" altLang="zh-CN" dirty="0" smtClean="0"/>
              <a:t>can be flexibly extended and support route </a:t>
            </a:r>
            <a:r>
              <a:rPr lang="en-US" altLang="zh-CN" dirty="0"/>
              <a:t>f</a:t>
            </a:r>
            <a:r>
              <a:rPr lang="en-US" altLang="zh-CN" dirty="0" smtClean="0"/>
              <a:t>ilters</a:t>
            </a:r>
            <a:endParaRPr lang="en-US" altLang="zh-CN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80928"/>
            <a:ext cx="4008865" cy="2091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641162" y="2854677"/>
            <a:ext cx="24673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  <a:t> Included feasible</a:t>
            </a:r>
            <a:br>
              <a:rPr lang="en-US" altLang="zh-CN" dirty="0" smtClean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</a:br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  <a:t>     </a:t>
            </a:r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</a:rPr>
              <a:t>prefixes into CSA</a:t>
            </a:r>
            <a:endParaRPr lang="zh-CN" altLang="en-US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641162" y="3717032"/>
            <a:ext cx="21707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  <a:t> </a:t>
            </a:r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  <a:t>Sign whole path</a:t>
            </a:r>
            <a:endParaRPr lang="zh-CN" altLang="en-US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666091" y="4222829"/>
            <a:ext cx="23599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FF"/>
                </a:solidFill>
                <a:latin typeface="Comic Sans MS" pitchFamily="66" charset="0"/>
                <a:sym typeface="Wingdings" pitchFamily="2" charset="2"/>
              </a:rPr>
              <a:t> </a:t>
            </a:r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</a:rPr>
              <a:t>Included feasible</a:t>
            </a:r>
            <a:br>
              <a:rPr lang="en-US" altLang="zh-CN" dirty="0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altLang="zh-CN" dirty="0" smtClean="0">
                <a:solidFill>
                  <a:srgbClr val="0000FF"/>
                </a:solidFill>
                <a:latin typeface="Comic Sans MS" pitchFamily="66" charset="0"/>
              </a:rPr>
              <a:t>     origins into CSA</a:t>
            </a:r>
            <a:endParaRPr lang="zh-CN" altLang="en-US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Revisit the route filters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 smtClean="0"/>
              <a:t>Quantity of route filter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According our statistical </a:t>
            </a:r>
            <a:r>
              <a:rPr lang="en-US" altLang="zh-CN" dirty="0"/>
              <a:t>result in </a:t>
            </a:r>
            <a:r>
              <a:rPr lang="en-US" altLang="zh-CN" dirty="0" smtClean="0"/>
              <a:t>IRR database</a:t>
            </a:r>
            <a:r>
              <a:rPr lang="en-US" altLang="zh-CN" dirty="0"/>
              <a:t>, </a:t>
            </a:r>
            <a:r>
              <a:rPr lang="en-US" altLang="zh-CN" b="1" dirty="0">
                <a:solidFill>
                  <a:srgbClr val="0000FF"/>
                </a:solidFill>
              </a:rPr>
              <a:t>only a </a:t>
            </a:r>
            <a:r>
              <a:rPr lang="en-US" altLang="zh-CN" b="1" dirty="0" smtClean="0">
                <a:solidFill>
                  <a:srgbClr val="0000FF"/>
                </a:solidFill>
              </a:rPr>
              <a:t>very small </a:t>
            </a:r>
            <a:r>
              <a:rPr lang="en-US" altLang="zh-CN" b="1" dirty="0">
                <a:solidFill>
                  <a:srgbClr val="0000FF"/>
                </a:solidFill>
              </a:rPr>
              <a:t>portion</a:t>
            </a:r>
            <a:r>
              <a:rPr lang="en-US" altLang="zh-CN" dirty="0"/>
              <a:t> of </a:t>
            </a:r>
            <a:r>
              <a:rPr lang="en-US" altLang="zh-CN" dirty="0" smtClean="0"/>
              <a:t>policies </a:t>
            </a:r>
            <a:r>
              <a:rPr lang="en-US" altLang="zh-CN" dirty="0"/>
              <a:t>use route </a:t>
            </a:r>
            <a:r>
              <a:rPr lang="en-US" altLang="zh-CN" dirty="0" smtClean="0"/>
              <a:t>filters</a:t>
            </a:r>
            <a:endParaRPr lang="zh-CN" altLang="en-US" dirty="0"/>
          </a:p>
          <a:p>
            <a:pPr>
              <a:lnSpc>
                <a:spcPct val="90000"/>
              </a:lnSpc>
            </a:pPr>
            <a:r>
              <a:rPr lang="en-US" altLang="zh-CN" dirty="0" smtClean="0"/>
              <a:t>Purpose of route filter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Some </a:t>
            </a:r>
            <a:r>
              <a:rPr lang="en-US" altLang="zh-CN" dirty="0"/>
              <a:t>(i.e., </a:t>
            </a:r>
            <a:r>
              <a:rPr lang="en-US" altLang="zh-CN" dirty="0" smtClean="0"/>
              <a:t>origin/path </a:t>
            </a:r>
            <a:r>
              <a:rPr lang="en-US" altLang="zh-CN" dirty="0"/>
              <a:t>filter</a:t>
            </a:r>
            <a:r>
              <a:rPr lang="en-US" altLang="zh-CN" dirty="0" smtClean="0"/>
              <a:t>) are set for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b="1" dirty="0">
                <a:solidFill>
                  <a:srgbClr val="0000FF"/>
                </a:solidFill>
              </a:rPr>
              <a:t>security </a:t>
            </a:r>
            <a:r>
              <a:rPr lang="en-US" altLang="zh-CN" b="1" dirty="0" smtClean="0">
                <a:solidFill>
                  <a:srgbClr val="0000FF"/>
                </a:solidFill>
              </a:rPr>
              <a:t>considerations</a:t>
            </a:r>
            <a:r>
              <a:rPr lang="en-US" altLang="zh-CN" dirty="0" smtClean="0"/>
              <a:t>, </a:t>
            </a:r>
            <a:r>
              <a:rPr lang="en-US" altLang="zh-CN" dirty="0"/>
              <a:t>rather than policy </a:t>
            </a:r>
            <a:r>
              <a:rPr lang="en-US" altLang="zh-CN" dirty="0" smtClean="0"/>
              <a:t>requirements.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Others (i.e., prefix filter) are set for traffic engineering, to identifying the </a:t>
            </a:r>
            <a:r>
              <a:rPr lang="en-US" altLang="zh-CN" b="1" dirty="0" smtClean="0">
                <a:solidFill>
                  <a:srgbClr val="0000FF"/>
                </a:solidFill>
              </a:rPr>
              <a:t>preference of a route</a:t>
            </a:r>
            <a:r>
              <a:rPr lang="en-US" altLang="zh-CN" dirty="0" smtClean="0"/>
              <a:t>, rather than the availability of a path</a:t>
            </a:r>
          </a:p>
          <a:p>
            <a:pPr lvl="1">
              <a:lnSpc>
                <a:spcPct val="90000"/>
              </a:lnSpc>
            </a:pP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312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Privacy Protection</a:t>
            </a:r>
            <a:endParaRPr lang="zh-CN" alt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280" cy="4565104"/>
          </a:xfrm>
        </p:spPr>
        <p:txBody>
          <a:bodyPr/>
          <a:lstStyle/>
          <a:p>
            <a:r>
              <a:rPr lang="en-US" altLang="zh-CN" dirty="0" smtClean="0"/>
              <a:t>Privacy: customer </a:t>
            </a:r>
            <a:r>
              <a:rPr lang="en-US" altLang="zh-CN" dirty="0"/>
              <a:t>list </a:t>
            </a:r>
            <a:r>
              <a:rPr lang="en-US" altLang="zh-CN" dirty="0" smtClean="0"/>
              <a:t>…</a:t>
            </a:r>
            <a:endParaRPr lang="zh-CN" altLang="en-US" dirty="0"/>
          </a:p>
          <a:p>
            <a:r>
              <a:rPr lang="en-US" altLang="zh-CN" dirty="0" smtClean="0"/>
              <a:t>FS-BGP does not make things worse!</a:t>
            </a:r>
          </a:p>
          <a:p>
            <a:pPr lvl="1"/>
            <a:r>
              <a:rPr lang="en-US" altLang="zh-CN" b="1" dirty="0" smtClean="0">
                <a:solidFill>
                  <a:srgbClr val="0000FF"/>
                </a:solidFill>
              </a:rPr>
              <a:t>NO additional information</a:t>
            </a:r>
          </a:p>
          <a:p>
            <a:pPr lvl="1"/>
            <a:r>
              <a:rPr lang="en-US" altLang="zh-CN" dirty="0"/>
              <a:t>Information spreading manner is same </a:t>
            </a:r>
            <a:r>
              <a:rPr lang="en-US" altLang="zh-CN" dirty="0" smtClean="0"/>
              <a:t>as BGP</a:t>
            </a:r>
            <a:endParaRPr lang="en-US" altLang="zh-CN" dirty="0"/>
          </a:p>
          <a:p>
            <a:pPr lvl="1"/>
            <a:r>
              <a:rPr lang="en-US" altLang="zh-CN" dirty="0" smtClean="0"/>
              <a:t>Info. is only passively received by valid BGP UPDATE receivers</a:t>
            </a:r>
            <a:endParaRPr lang="zh-CN" altLang="en-US" dirty="0"/>
          </a:p>
          <a:p>
            <a:pPr lvl="1"/>
            <a:r>
              <a:rPr lang="en-US" altLang="zh-CN" dirty="0" smtClean="0"/>
              <a:t>NO public policy database</a:t>
            </a:r>
            <a:endParaRPr lang="zh-CN" altLang="en-US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29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IP Prefix Hijacking</a:t>
            </a:r>
            <a:endParaRPr lang="zh-CN" alt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2800" dirty="0" smtClean="0"/>
              <a:t>Routing info. in BGP can not be verified</a:t>
            </a:r>
            <a:endParaRPr lang="zh-CN" altLang="en-US" sz="2800" dirty="0" smtClean="0"/>
          </a:p>
          <a:p>
            <a:pPr lvl="2">
              <a:defRPr/>
            </a:pPr>
            <a:endParaRPr lang="en-US" altLang="zh-CN" sz="2000" dirty="0" smtClean="0"/>
          </a:p>
          <a:p>
            <a:pPr lvl="2">
              <a:defRPr/>
            </a:pPr>
            <a:endParaRPr lang="en-US" altLang="zh-CN" sz="2000" dirty="0"/>
          </a:p>
          <a:p>
            <a:pPr lvl="2">
              <a:defRPr/>
            </a:pPr>
            <a:endParaRPr lang="en-US" altLang="zh-CN" sz="2000" dirty="0" smtClean="0"/>
          </a:p>
          <a:p>
            <a:pPr lvl="2">
              <a:defRPr/>
            </a:pPr>
            <a:endParaRPr lang="en-US" altLang="zh-CN" sz="2000" dirty="0" smtClean="0"/>
          </a:p>
          <a:p>
            <a:pPr eaLnBrk="1" hangingPunct="1">
              <a:defRPr/>
            </a:pPr>
            <a:r>
              <a:rPr lang="en-US" altLang="zh-CN" sz="2800" dirty="0" smtClean="0"/>
              <a:t>Manipulator can </a:t>
            </a:r>
            <a:r>
              <a:rPr lang="en-US" altLang="zh-CN" sz="2800" dirty="0" smtClean="0">
                <a:solidFill>
                  <a:srgbClr val="FF0000"/>
                </a:solidFill>
              </a:rPr>
              <a:t>drop / intercept / tamper</a:t>
            </a:r>
            <a:r>
              <a:rPr lang="en-US" altLang="zh-CN" sz="2800" dirty="0" smtClean="0"/>
              <a:t> the traffic</a:t>
            </a:r>
          </a:p>
          <a:p>
            <a:pPr lvl="1" eaLnBrk="1" hangingPunct="1">
              <a:defRPr/>
            </a:pPr>
            <a:r>
              <a:rPr lang="en-US" altLang="zh-CN" sz="2400" dirty="0" err="1" smtClean="0"/>
              <a:t>Mis</a:t>
            </a:r>
            <a:r>
              <a:rPr lang="en-US" altLang="zh-CN" sz="2400" dirty="0" smtClean="0"/>
              <a:t>-configurations</a:t>
            </a:r>
          </a:p>
          <a:p>
            <a:pPr lvl="2">
              <a:defRPr/>
            </a:pPr>
            <a:r>
              <a:rPr lang="en-US" altLang="zh-CN" sz="2000" dirty="0" smtClean="0"/>
              <a:t>2008, Pakistan Telecom hijacked YouTube</a:t>
            </a:r>
          </a:p>
          <a:p>
            <a:pPr lvl="2">
              <a:defRPr/>
            </a:pPr>
            <a:r>
              <a:rPr lang="en-US" altLang="zh-CN" sz="2000" dirty="0" smtClean="0"/>
              <a:t>2010, China Telecom hijacked ~10% Internet</a:t>
            </a:r>
          </a:p>
          <a:p>
            <a:pPr lvl="1">
              <a:defRPr/>
            </a:pPr>
            <a:r>
              <a:rPr lang="en-US" altLang="zh-CN" sz="2400" dirty="0" smtClean="0"/>
              <a:t>Malicious attacks: spammers, ...</a:t>
            </a:r>
          </a:p>
          <a:p>
            <a:pPr eaLnBrk="1" hangingPunct="1">
              <a:defRPr/>
            </a:pPr>
            <a:endParaRPr lang="en-US" altLang="zh-CN" sz="2800" dirty="0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62090"/>
            <a:ext cx="5060320" cy="806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131840" y="3059668"/>
            <a:ext cx="24849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b="1" dirty="0" smtClean="0">
                <a:latin typeface="Comic Sans MS" pitchFamily="66" charset="0"/>
              </a:rPr>
              <a:t>AS4 hijacks prefix </a:t>
            </a:r>
            <a:r>
              <a:rPr lang="en-US" altLang="zh-CN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altLang="zh-CN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FS-BGP, THU, Networking 2012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962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Solutions</a:t>
            </a:r>
            <a:endParaRPr lang="zh-CN" altLang="en-US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600200"/>
            <a:ext cx="9036496" cy="478112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 smtClean="0"/>
              <a:t>Short-term: detection &amp; mitigation</a:t>
            </a:r>
          </a:p>
          <a:p>
            <a:pPr lvl="1">
              <a:defRPr/>
            </a:pPr>
            <a:r>
              <a:rPr lang="en-US" altLang="zh-CN" dirty="0" smtClean="0"/>
              <a:t>Analyze anomalies in BGP routing UPDATE</a:t>
            </a:r>
            <a:r>
              <a:rPr lang="en-US" altLang="zh-CN" dirty="0"/>
              <a:t>s</a:t>
            </a:r>
            <a:endParaRPr lang="zh-CN" altLang="en-US" dirty="0" smtClean="0"/>
          </a:p>
          <a:p>
            <a:pPr lvl="2">
              <a:defRPr/>
            </a:pPr>
            <a:r>
              <a:rPr lang="en-US" altLang="zh-CN" dirty="0" smtClean="0"/>
              <a:t>Listen &amp; Whisper, PGBGP, </a:t>
            </a:r>
            <a:r>
              <a:rPr lang="en-US" altLang="zh-CN" dirty="0" smtClean="0">
                <a:latin typeface="黑体"/>
              </a:rPr>
              <a:t>…</a:t>
            </a:r>
            <a:endParaRPr lang="en-US" altLang="zh-CN" dirty="0" smtClean="0"/>
          </a:p>
          <a:p>
            <a:pPr lvl="1" eaLnBrk="1" hangingPunct="1">
              <a:defRPr/>
            </a:pPr>
            <a:r>
              <a:rPr lang="en-US" altLang="zh-CN" dirty="0"/>
              <a:t>Cons: can not </a:t>
            </a:r>
            <a:r>
              <a:rPr lang="en-US" altLang="zh-CN" dirty="0" smtClean="0"/>
              <a:t>grantee correctness and </a:t>
            </a:r>
            <a:r>
              <a:rPr lang="en-US" altLang="zh-CN" dirty="0" err="1" smtClean="0"/>
              <a:t>realtime</a:t>
            </a:r>
            <a:endParaRPr lang="zh-CN" altLang="en-US" dirty="0" smtClean="0"/>
          </a:p>
          <a:p>
            <a:pPr eaLnBrk="1" hangingPunct="1">
              <a:defRPr/>
            </a:pPr>
            <a:r>
              <a:rPr lang="en-US" altLang="zh-CN" dirty="0" smtClean="0"/>
              <a:t>Long-term: prevention (</a:t>
            </a:r>
            <a:r>
              <a:rPr lang="en-US" altLang="zh-CN" dirty="0" smtClean="0">
                <a:solidFill>
                  <a:srgbClr val="0000FF"/>
                </a:solidFill>
                <a:sym typeface="Wingdings" pitchFamily="2" charset="2"/>
              </a:rPr>
              <a:t>our paper</a:t>
            </a:r>
            <a:r>
              <a:rPr lang="en-US" altLang="zh-CN" dirty="0" smtClean="0">
                <a:sym typeface="Wingdings" pitchFamily="2" charset="2"/>
              </a:rPr>
              <a:t>)</a:t>
            </a:r>
            <a:endParaRPr lang="en-US" altLang="zh-CN" dirty="0" smtClean="0"/>
          </a:p>
          <a:p>
            <a:pPr lvl="1">
              <a:defRPr/>
            </a:pPr>
            <a:r>
              <a:rPr lang="en-US" altLang="zh-CN" dirty="0" smtClean="0"/>
              <a:t>Adopted by IETF </a:t>
            </a:r>
          </a:p>
          <a:p>
            <a:pPr lvl="1">
              <a:defRPr/>
            </a:pPr>
            <a:r>
              <a:rPr lang="en-US" altLang="zh-CN" dirty="0" smtClean="0"/>
              <a:t>Cryptographic authentication of routing info.</a:t>
            </a:r>
            <a:endParaRPr lang="zh-CN" altLang="en-US" dirty="0" smtClean="0"/>
          </a:p>
          <a:p>
            <a:pPr lvl="2">
              <a:defRPr/>
            </a:pPr>
            <a:r>
              <a:rPr lang="en-US" altLang="zh-CN" dirty="0" smtClean="0"/>
              <a:t>S-BGP</a:t>
            </a:r>
            <a:r>
              <a:rPr lang="en-US" altLang="zh-CN" dirty="0"/>
              <a:t>, IRV, </a:t>
            </a:r>
            <a:r>
              <a:rPr lang="en-US" altLang="zh-CN" dirty="0" err="1"/>
              <a:t>soBGP</a:t>
            </a:r>
            <a:r>
              <a:rPr lang="en-US" altLang="zh-CN" dirty="0"/>
              <a:t>, SPV, </a:t>
            </a:r>
            <a:r>
              <a:rPr lang="en-US" altLang="zh-CN" dirty="0" smtClean="0"/>
              <a:t>S-A, …</a:t>
            </a:r>
            <a:endParaRPr lang="en-US" altLang="zh-CN" dirty="0"/>
          </a:p>
          <a:p>
            <a:pPr lvl="1" eaLnBrk="1" hangingPunct="1">
              <a:defRPr/>
            </a:pPr>
            <a:r>
              <a:rPr lang="en-US" altLang="zh-CN" dirty="0" smtClean="0"/>
              <a:t>Cons: </a:t>
            </a:r>
            <a:r>
              <a:rPr lang="en-US" altLang="zh-CN" dirty="0" smtClean="0">
                <a:solidFill>
                  <a:srgbClr val="0000FF"/>
                </a:solidFill>
              </a:rPr>
              <a:t>high security </a:t>
            </a:r>
            <a:r>
              <a:rPr lang="en-US" altLang="zh-CN" dirty="0" err="1" smtClean="0"/>
              <a:t>v.s</a:t>
            </a:r>
            <a:r>
              <a:rPr lang="en-US" altLang="zh-CN" dirty="0" smtClean="0"/>
              <a:t>. </a:t>
            </a:r>
            <a:r>
              <a:rPr lang="en-US" altLang="zh-CN" dirty="0" smtClean="0">
                <a:solidFill>
                  <a:srgbClr val="0000FF"/>
                </a:solidFill>
              </a:rPr>
              <a:t>low cost</a:t>
            </a:r>
            <a:r>
              <a:rPr lang="en-US" altLang="zh-CN" dirty="0" smtClean="0"/>
              <a:t>, can’t have both</a:t>
            </a:r>
            <a:endParaRPr lang="zh-CN" altLang="en-US" dirty="0" smtClean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25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S-BGP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21227"/>
            <a:ext cx="8640960" cy="4525963"/>
          </a:xfrm>
        </p:spPr>
        <p:txBody>
          <a:bodyPr/>
          <a:lstStyle/>
          <a:p>
            <a:r>
              <a:rPr lang="en-US" altLang="zh-CN" dirty="0" smtClean="0"/>
              <a:t>The </a:t>
            </a:r>
            <a:r>
              <a:rPr lang="en-US" altLang="zh-CN" dirty="0"/>
              <a:t>most secure </a:t>
            </a:r>
            <a:r>
              <a:rPr lang="en-US" altLang="zh-CN" dirty="0" smtClean="0"/>
              <a:t>scheme</a:t>
            </a:r>
            <a:endParaRPr lang="en-US" altLang="zh-CN" dirty="0"/>
          </a:p>
          <a:p>
            <a:r>
              <a:rPr lang="en-US" altLang="zh-CN" dirty="0" smtClean="0"/>
              <a:t>Route Attestations (RAs) secure AS paths</a:t>
            </a:r>
          </a:p>
          <a:p>
            <a:pPr lvl="1"/>
            <a:r>
              <a:rPr lang="en-US" altLang="zh-CN" dirty="0" smtClean="0"/>
              <a:t>Every RA signs prefix and the whole AS path</a:t>
            </a:r>
          </a:p>
          <a:p>
            <a:pPr lvl="2"/>
            <a:r>
              <a:rPr lang="en-US" altLang="zh-CN" dirty="0" smtClean="0"/>
              <a:t>Includes the recipient AS</a:t>
            </a:r>
          </a:p>
          <a:p>
            <a:pPr lvl="1"/>
            <a:r>
              <a:rPr lang="en-US" altLang="zh-C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altLang="zh-CN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b="1" i="1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 … , </a:t>
            </a:r>
            <a:r>
              <a:rPr lang="en-US" altLang="zh-CN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zh-C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altLang="zh-CN" dirty="0"/>
              <a:t>: an AS path</a:t>
            </a:r>
          </a:p>
          <a:p>
            <a:pPr lvl="1"/>
            <a:r>
              <a:rPr lang="en-US" altLang="zh-CN" b="1" dirty="0">
                <a:solidFill>
                  <a:srgbClr val="0000FF"/>
                </a:solidFill>
                <a:latin typeface="Times New Roman" pitchFamily="18" charset="0"/>
              </a:rPr>
              <a:t>{</a:t>
            </a:r>
            <a:r>
              <a:rPr lang="en-US" altLang="zh-CN" b="1" i="1" dirty="0" err="1">
                <a:solidFill>
                  <a:srgbClr val="0000FF"/>
                </a:solidFill>
                <a:latin typeface="Times New Roman" pitchFamily="18" charset="0"/>
              </a:rPr>
              <a:t>msg</a:t>
            </a:r>
            <a:r>
              <a:rPr lang="en-US" altLang="zh-CN" b="1" dirty="0">
                <a:solidFill>
                  <a:srgbClr val="0000FF"/>
                </a:solidFill>
                <a:latin typeface="Times New Roman" pitchFamily="18" charset="0"/>
              </a:rPr>
              <a:t>}</a:t>
            </a:r>
            <a:r>
              <a:rPr lang="en-US" altLang="zh-CN" b="1" i="1" dirty="0" err="1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altLang="zh-CN" b="1" i="1" baseline="-25000" dirty="0" err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b="1" i="1" baseline="-25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zh-CN" dirty="0"/>
              <a:t>: a signature on </a:t>
            </a:r>
            <a:r>
              <a:rPr lang="en-US" altLang="zh-CN" b="1" i="1" dirty="0" err="1">
                <a:solidFill>
                  <a:srgbClr val="0000FF"/>
                </a:solidFill>
                <a:latin typeface="Times New Roman" pitchFamily="18" charset="0"/>
              </a:rPr>
              <a:t>msg</a:t>
            </a:r>
            <a:r>
              <a:rPr lang="en-US" altLang="zh-CN" i="1" dirty="0">
                <a:latin typeface="Times New Roman" pitchFamily="18" charset="0"/>
              </a:rPr>
              <a:t> </a:t>
            </a:r>
            <a:r>
              <a:rPr lang="en-US" altLang="zh-CN" dirty="0"/>
              <a:t>signed by AS </a:t>
            </a:r>
            <a:r>
              <a:rPr lang="en-US" altLang="zh-CN" b="1" i="1" dirty="0" err="1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altLang="zh-CN" b="1" i="1" baseline="-25000" dirty="0" err="1">
                <a:solidFill>
                  <a:srgbClr val="0000FF"/>
                </a:solidFill>
                <a:latin typeface="Times New Roman" pitchFamily="18" charset="0"/>
              </a:rPr>
              <a:t>i</a:t>
            </a:r>
            <a:endParaRPr lang="en-US" altLang="zh-CN" b="1" i="1" baseline="-25000" dirty="0">
              <a:solidFill>
                <a:srgbClr val="0000FF"/>
              </a:solidFill>
              <a:latin typeface="Times New Roman" pitchFamily="18" charset="0"/>
            </a:endParaRPr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5</a:t>
            </a:fld>
            <a:endParaRPr lang="en-US" altLang="zh-CN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684" y="4797152"/>
            <a:ext cx="5203326" cy="1369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09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Problems faced by S-BGP</a:t>
            </a:r>
            <a:endParaRPr lang="en-US" altLang="zh-CN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en-US" altLang="zh-CN" dirty="0" smtClean="0"/>
              <a:t>S-BGP signs the whole AS path</a:t>
            </a:r>
          </a:p>
          <a:p>
            <a:pPr lvl="1"/>
            <a:r>
              <a:rPr lang="en-US" altLang="zh-CN" dirty="0" smtClean="0"/>
              <a:t>There are so many AS paths in the Internet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Unbearable computational cost ...</a:t>
            </a:r>
          </a:p>
          <a:p>
            <a:r>
              <a:rPr lang="en-US" altLang="zh-CN" dirty="0" smtClean="0"/>
              <a:t>S-BGP uses expiration-date to defend against replay attack</a:t>
            </a:r>
          </a:p>
          <a:p>
            <a:pPr lvl="1"/>
            <a:r>
              <a:rPr lang="en-US" altLang="zh-CN" dirty="0" smtClean="0"/>
              <a:t>Long: unable to defend against replay attack</a:t>
            </a:r>
          </a:p>
          <a:p>
            <a:pPr lvl="1"/>
            <a:r>
              <a:rPr lang="en-US" altLang="zh-CN" dirty="0" smtClean="0"/>
              <a:t>Short: destroy the whole BGP system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Dilemma of expiration-date...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898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Substitutes for S-BGP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600200"/>
            <a:ext cx="8676456" cy="4525963"/>
          </a:xfrm>
        </p:spPr>
        <p:txBody>
          <a:bodyPr/>
          <a:lstStyle/>
          <a:p>
            <a:r>
              <a:rPr lang="en-US" altLang="zh-CN" sz="2400" dirty="0" err="1" smtClean="0"/>
              <a:t>soBGP</a:t>
            </a:r>
            <a:endParaRPr lang="en-US" altLang="zh-CN" sz="2400" dirty="0" smtClean="0"/>
          </a:p>
          <a:p>
            <a:pPr lvl="1"/>
            <a:r>
              <a:rPr lang="en-US" altLang="zh-CN" sz="2000" dirty="0" smtClean="0"/>
              <a:t>Unavailable paths</a:t>
            </a:r>
          </a:p>
          <a:p>
            <a:r>
              <a:rPr lang="en-US" altLang="zh-CN" sz="2400" dirty="0" smtClean="0"/>
              <a:t>IRV</a:t>
            </a:r>
          </a:p>
          <a:p>
            <a:pPr lvl="1"/>
            <a:r>
              <a:rPr lang="en-US" altLang="zh-CN" sz="2000" dirty="0" smtClean="0"/>
              <a:t>Query latency</a:t>
            </a:r>
          </a:p>
          <a:p>
            <a:pPr lvl="1"/>
            <a:r>
              <a:rPr lang="en-US" altLang="zh-CN" sz="2000" dirty="0" smtClean="0"/>
              <a:t>Hard to maintain authority server</a:t>
            </a:r>
          </a:p>
          <a:p>
            <a:r>
              <a:rPr lang="en-US" altLang="zh-CN" sz="2400" dirty="0" smtClean="0"/>
              <a:t>SPV</a:t>
            </a:r>
          </a:p>
          <a:p>
            <a:pPr lvl="1"/>
            <a:r>
              <a:rPr lang="en-US" altLang="zh-CN" sz="2000" dirty="0" smtClean="0"/>
              <a:t>Complex state info.</a:t>
            </a:r>
          </a:p>
          <a:p>
            <a:pPr lvl="1"/>
            <a:r>
              <a:rPr lang="en-US" altLang="zh-CN" sz="2000" dirty="0"/>
              <a:t>P</a:t>
            </a:r>
            <a:r>
              <a:rPr lang="en-US" altLang="zh-CN" sz="2000" dirty="0" smtClean="0"/>
              <a:t>robabilistically guarantee</a:t>
            </a:r>
          </a:p>
          <a:p>
            <a:r>
              <a:rPr lang="en-US" altLang="zh-CN" sz="2400" dirty="0" smtClean="0"/>
              <a:t>S-A</a:t>
            </a:r>
          </a:p>
          <a:p>
            <a:pPr lvl="1"/>
            <a:r>
              <a:rPr lang="en-US" altLang="zh-CN" sz="2000" dirty="0" smtClean="0"/>
              <a:t>Only for signing</a:t>
            </a:r>
          </a:p>
          <a:p>
            <a:pPr lvl="1"/>
            <a:r>
              <a:rPr lang="en-US" altLang="zh-CN" sz="2000" dirty="0"/>
              <a:t>N</a:t>
            </a:r>
            <a:r>
              <a:rPr lang="en-US" altLang="zh-CN" sz="2000" dirty="0" smtClean="0"/>
              <a:t>eed to pre-establish neighbor list</a:t>
            </a:r>
            <a:endParaRPr lang="zh-CN" altLang="en-US" sz="2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8" name="等腰三角形 7"/>
          <p:cNvSpPr/>
          <p:nvPr/>
        </p:nvSpPr>
        <p:spPr>
          <a:xfrm>
            <a:off x="7051133" y="2471433"/>
            <a:ext cx="216024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 rot="21330480">
            <a:off x="5667751" y="1958053"/>
            <a:ext cx="2911578" cy="513348"/>
            <a:chOff x="5780908" y="1835532"/>
            <a:chExt cx="2911578" cy="513348"/>
          </a:xfrm>
        </p:grpSpPr>
        <p:sp>
          <p:nvSpPr>
            <p:cNvPr id="6" name="矩形 5"/>
            <p:cNvSpPr/>
            <p:nvPr/>
          </p:nvSpPr>
          <p:spPr>
            <a:xfrm>
              <a:off x="5868144" y="2204864"/>
              <a:ext cx="273630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80908" y="1835532"/>
              <a:ext cx="1125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  <a:latin typeface="Comic Sans MS" pitchFamily="66" charset="0"/>
                </a:rPr>
                <a:t>Security</a:t>
              </a:r>
              <a:endParaRPr lang="zh-CN" altLang="en-US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85718" y="1835532"/>
              <a:ext cx="13067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CN" b="1" dirty="0" smtClean="0">
                  <a:solidFill>
                    <a:srgbClr val="0000FF"/>
                  </a:solidFill>
                  <a:latin typeface="Comic Sans MS" pitchFamily="66" charset="0"/>
                </a:rPr>
                <a:t>Efficiency</a:t>
              </a:r>
              <a:endParaRPr lang="zh-CN" altLang="en-US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264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Proposal</a:t>
            </a:r>
            <a:br>
              <a:rPr lang="en-US" altLang="zh-CN" dirty="0" smtClean="0"/>
            </a:br>
            <a:r>
              <a:rPr lang="en-US" altLang="zh-CN" dirty="0" smtClean="0"/>
              <a:t>FS-BGP</a:t>
            </a:r>
            <a:r>
              <a:rPr lang="en-US" altLang="zh-CN" dirty="0"/>
              <a:t>: </a:t>
            </a:r>
            <a:r>
              <a:rPr lang="en-US" altLang="zh-CN" dirty="0" smtClean="0">
                <a:solidFill>
                  <a:srgbClr val="0000FF"/>
                </a:solidFill>
              </a:rPr>
              <a:t>F</a:t>
            </a:r>
            <a:r>
              <a:rPr lang="en-US" altLang="zh-CN" dirty="0" smtClean="0"/>
              <a:t>ast </a:t>
            </a:r>
            <a:r>
              <a:rPr lang="en-US" altLang="zh-CN" dirty="0">
                <a:solidFill>
                  <a:srgbClr val="0000FF"/>
                </a:solidFill>
              </a:rPr>
              <a:t>S</a:t>
            </a:r>
            <a:r>
              <a:rPr lang="en-US" altLang="zh-CN" dirty="0"/>
              <a:t>ecure BGP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032" y="1556792"/>
            <a:ext cx="8676456" cy="5040560"/>
          </a:xfrm>
          <a:solidFill>
            <a:schemeClr val="bg1"/>
          </a:solidFill>
        </p:spPr>
        <p:txBody>
          <a:bodyPr/>
          <a:lstStyle/>
          <a:p>
            <a:r>
              <a:rPr lang="en-US" altLang="zh-CN" sz="2800" dirty="0" smtClean="0"/>
              <a:t>How to secure the AS path</a:t>
            </a:r>
          </a:p>
          <a:p>
            <a:pPr lvl="1"/>
            <a:r>
              <a:rPr lang="en-US" altLang="zh-CN" sz="2400" dirty="0" smtClean="0">
                <a:solidFill>
                  <a:srgbClr val="0000FF"/>
                </a:solidFill>
              </a:rPr>
              <a:t>CSA</a:t>
            </a:r>
            <a:r>
              <a:rPr lang="en-US" altLang="zh-CN" sz="2400" dirty="0" smtClean="0"/>
              <a:t> (Critical Segment Attestation) to secure the AS path</a:t>
            </a:r>
          </a:p>
          <a:p>
            <a:pPr lvl="1"/>
            <a:r>
              <a:rPr lang="en-US" altLang="zh-CN" sz="2400" dirty="0" smtClean="0">
                <a:solidFill>
                  <a:srgbClr val="0000FF"/>
                </a:solidFill>
              </a:rPr>
              <a:t>SPP</a:t>
            </a:r>
            <a:r>
              <a:rPr lang="en-US" altLang="zh-CN" sz="2400" dirty="0" smtClean="0"/>
              <a:t> (Suppressed Path Padding) </a:t>
            </a:r>
            <a:r>
              <a:rPr lang="en-US" altLang="zh-CN" sz="2400" dirty="0"/>
              <a:t>to </a:t>
            </a:r>
            <a:r>
              <a:rPr lang="en-US" altLang="zh-CN" sz="2400" dirty="0" smtClean="0"/>
              <a:t>defend against replay attack</a:t>
            </a:r>
          </a:p>
          <a:p>
            <a:r>
              <a:rPr lang="en-US" altLang="zh-CN" sz="2800" dirty="0" smtClean="0"/>
              <a:t>Security level</a:t>
            </a:r>
          </a:p>
          <a:p>
            <a:pPr lvl="1"/>
            <a:r>
              <a:rPr lang="en-US" altLang="zh-CN" sz="2400" dirty="0" smtClean="0"/>
              <a:t>All the authenticated AS paths are available paths</a:t>
            </a:r>
          </a:p>
          <a:p>
            <a:pPr lvl="1"/>
            <a:r>
              <a:rPr lang="en-US" altLang="zh-CN" sz="2400" dirty="0" smtClean="0"/>
              <a:t>Achieves </a:t>
            </a:r>
            <a:r>
              <a:rPr lang="en-US" altLang="zh-CN" sz="2400" dirty="0" smtClean="0">
                <a:solidFill>
                  <a:srgbClr val="0000FF"/>
                </a:solidFill>
              </a:rPr>
              <a:t>same level of security as S-BGP</a:t>
            </a:r>
            <a:endParaRPr lang="zh-CN" altLang="en-US" sz="2400" dirty="0" smtClean="0">
              <a:solidFill>
                <a:srgbClr val="0000FF"/>
              </a:solidFill>
            </a:endParaRPr>
          </a:p>
          <a:p>
            <a:r>
              <a:rPr lang="en-US" altLang="zh-CN" sz="2800" dirty="0" smtClean="0"/>
              <a:t>Computational cost (on busy backbone router)</a:t>
            </a:r>
            <a:endParaRPr lang="zh-CN" altLang="en-US" sz="2800" dirty="0" smtClean="0"/>
          </a:p>
          <a:p>
            <a:pPr lvl="1"/>
            <a:r>
              <a:rPr lang="en-US" altLang="zh-CN" sz="2400" dirty="0" smtClean="0"/>
              <a:t>Singing       cost: </a:t>
            </a:r>
            <a:r>
              <a:rPr lang="en-US" altLang="zh-CN" sz="2400" dirty="0" smtClean="0">
                <a:solidFill>
                  <a:srgbClr val="0000FF"/>
                </a:solidFill>
              </a:rPr>
              <a:t>~0.6% </a:t>
            </a:r>
            <a:r>
              <a:rPr lang="en-US" altLang="zh-CN" sz="2400" dirty="0" smtClean="0"/>
              <a:t>of S-BGP</a:t>
            </a:r>
          </a:p>
          <a:p>
            <a:pPr lvl="1"/>
            <a:r>
              <a:rPr lang="en-US" altLang="zh-CN" sz="2400" dirty="0" smtClean="0"/>
              <a:t>Verification cost: </a:t>
            </a:r>
            <a:r>
              <a:rPr lang="en-US" altLang="zh-CN" sz="2400" dirty="0" smtClean="0">
                <a:solidFill>
                  <a:srgbClr val="0000FF"/>
                </a:solidFill>
              </a:rPr>
              <a:t>~3.9%</a:t>
            </a:r>
            <a:r>
              <a:rPr lang="en-US" altLang="zh-CN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sz="2400" dirty="0" smtClean="0"/>
              <a:t>of S-BGP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22 May, 2012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FS-BGP, THU, Networking 2012</a:t>
            </a:r>
            <a:endParaRPr lang="en-US" altLang="zh-CN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en-US" altLang="zh-CN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5068888"/>
          </a:xfrm>
        </p:spPr>
        <p:txBody>
          <a:bodyPr/>
          <a:lstStyle/>
          <a:p>
            <a:r>
              <a:rPr lang="en-US" altLang="zh-CN" dirty="0" smtClean="0"/>
              <a:t>Introduction</a:t>
            </a:r>
          </a:p>
          <a:p>
            <a:pPr lvl="4"/>
            <a:endParaRPr lang="en-US" altLang="zh-CN" dirty="0" smtClean="0"/>
          </a:p>
          <a:p>
            <a:r>
              <a:rPr lang="en-US" altLang="zh-CN" dirty="0" smtClean="0">
                <a:solidFill>
                  <a:srgbClr val="0000FF"/>
                </a:solidFill>
              </a:rPr>
              <a:t>FS-BGP: Fast Secure BGP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CSA: Critical Segment Attestation</a:t>
            </a:r>
          </a:p>
          <a:p>
            <a:pPr lvl="1"/>
            <a:r>
              <a:rPr lang="en-US" altLang="zh-CN" dirty="0" smtClean="0"/>
              <a:t>SPP: Suppressed Path Padding</a:t>
            </a:r>
          </a:p>
          <a:p>
            <a:pPr lvl="5"/>
            <a:endParaRPr lang="en-US" altLang="zh-CN" dirty="0" smtClean="0"/>
          </a:p>
          <a:p>
            <a:r>
              <a:rPr lang="en-US" altLang="zh-CN" dirty="0" smtClean="0"/>
              <a:t>Evaluation</a:t>
            </a: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C153-771C-4C02-A527-E5D7EB0853F9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116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3493</TotalTime>
  <Words>1476</Words>
  <Application>Microsoft Office PowerPoint</Application>
  <PresentationFormat>全屏显示(4:3)</PresentationFormat>
  <Paragraphs>359</Paragraphs>
  <Slides>29</Slides>
  <Notes>4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1" baseType="lpstr">
      <vt:lpstr>默认设计模板</vt:lpstr>
      <vt:lpstr>Equation</vt:lpstr>
      <vt:lpstr>Sign What You Really Care About - $ecure BGP AS Paths Efficiently</vt:lpstr>
      <vt:lpstr>Outline</vt:lpstr>
      <vt:lpstr>IP Prefix Hijacking</vt:lpstr>
      <vt:lpstr>Solutions</vt:lpstr>
      <vt:lpstr>S-BGP</vt:lpstr>
      <vt:lpstr>Problems faced by S-BGP</vt:lpstr>
      <vt:lpstr>Substitutes for S-BGP</vt:lpstr>
      <vt:lpstr>Our Proposal FS-BGP: Fast Secure BGP</vt:lpstr>
      <vt:lpstr>Outline</vt:lpstr>
      <vt:lpstr>Announcement Restrictions in BGP</vt:lpstr>
      <vt:lpstr>Critical Path Segment - network operators really care</vt:lpstr>
      <vt:lpstr> If every AS signs its critical segment in a path, The whole path will become verifiable  We call the signature: CSA -- Critical Segment Attestation  </vt:lpstr>
      <vt:lpstr>PowerPoint 演示文稿</vt:lpstr>
      <vt:lpstr>Efficient !</vt:lpstr>
      <vt:lpstr>Outline</vt:lpstr>
      <vt:lpstr>Forge a path in FS-BGP is possible</vt:lpstr>
      <vt:lpstr>Fortunately, life is hard to the attacker</vt:lpstr>
      <vt:lpstr>SPP: Suppressed Path Padding</vt:lpstr>
      <vt:lpstr>SPP: Suppressed Path Padding</vt:lpstr>
      <vt:lpstr>Outline</vt:lpstr>
      <vt:lpstr>CSA achieves Available Path Authentication</vt:lpstr>
      <vt:lpstr>Security Level</vt:lpstr>
      <vt:lpstr>Computational Cost</vt:lpstr>
      <vt:lpstr>Conclusion</vt:lpstr>
      <vt:lpstr>backup</vt:lpstr>
      <vt:lpstr>Outline</vt:lpstr>
      <vt:lpstr>Handle complex routing policies</vt:lpstr>
      <vt:lpstr>Revisit the route filters</vt:lpstr>
      <vt:lpstr>Privacy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FS-BGP: An Efficient Approach to Securing AS Paths</dc:title>
  <dc:creator>aa</dc:creator>
  <cp:lastModifiedBy>xiangyang</cp:lastModifiedBy>
  <cp:revision>1275</cp:revision>
  <dcterms:created xsi:type="dcterms:W3CDTF">2011-02-15T11:38:42Z</dcterms:created>
  <dcterms:modified xsi:type="dcterms:W3CDTF">2012-05-22T08:49:33Z</dcterms:modified>
</cp:coreProperties>
</file>